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2"/>
  </p:notesMasterIdLst>
  <p:handoutMasterIdLst>
    <p:handoutMasterId r:id="rId33"/>
  </p:handoutMasterIdLst>
  <p:sldIdLst>
    <p:sldId id="346" r:id="rId2"/>
    <p:sldId id="321" r:id="rId3"/>
    <p:sldId id="357" r:id="rId4"/>
    <p:sldId id="350" r:id="rId5"/>
    <p:sldId id="351" r:id="rId6"/>
    <p:sldId id="352" r:id="rId7"/>
    <p:sldId id="353" r:id="rId8"/>
    <p:sldId id="354" r:id="rId9"/>
    <p:sldId id="355" r:id="rId10"/>
    <p:sldId id="362" r:id="rId11"/>
    <p:sldId id="356" r:id="rId12"/>
    <p:sldId id="347" r:id="rId13"/>
    <p:sldId id="348" r:id="rId14"/>
    <p:sldId id="283" r:id="rId15"/>
    <p:sldId id="327" r:id="rId16"/>
    <p:sldId id="343" r:id="rId17"/>
    <p:sldId id="262" r:id="rId18"/>
    <p:sldId id="322" r:id="rId19"/>
    <p:sldId id="358" r:id="rId20"/>
    <p:sldId id="337" r:id="rId21"/>
    <p:sldId id="361" r:id="rId22"/>
    <p:sldId id="310" r:id="rId23"/>
    <p:sldId id="312" r:id="rId24"/>
    <p:sldId id="314" r:id="rId25"/>
    <p:sldId id="272" r:id="rId26"/>
    <p:sldId id="363" r:id="rId27"/>
    <p:sldId id="364" r:id="rId28"/>
    <p:sldId id="366" r:id="rId29"/>
    <p:sldId id="365" r:id="rId30"/>
    <p:sldId id="367"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8E8668D-1561-40F2-B74C-267666416E25}">
          <p14:sldIdLst>
            <p14:sldId id="346"/>
            <p14:sldId id="321"/>
            <p14:sldId id="357"/>
            <p14:sldId id="350"/>
            <p14:sldId id="351"/>
            <p14:sldId id="352"/>
            <p14:sldId id="353"/>
            <p14:sldId id="354"/>
            <p14:sldId id="355"/>
            <p14:sldId id="362"/>
            <p14:sldId id="356"/>
            <p14:sldId id="347"/>
            <p14:sldId id="348"/>
            <p14:sldId id="283"/>
            <p14:sldId id="327"/>
            <p14:sldId id="343"/>
            <p14:sldId id="262"/>
            <p14:sldId id="322"/>
            <p14:sldId id="358"/>
            <p14:sldId id="337"/>
            <p14:sldId id="361"/>
            <p14:sldId id="310"/>
            <p14:sldId id="312"/>
            <p14:sldId id="314"/>
            <p14:sldId id="272"/>
            <p14:sldId id="363"/>
            <p14:sldId id="364"/>
            <p14:sldId id="366"/>
            <p14:sldId id="365"/>
            <p14:sldId id="3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2" userDrawn="1">
          <p15:clr>
            <a:srgbClr val="A4A3A4"/>
          </p15:clr>
        </p15:guide>
        <p15:guide id="2" pos="2312" userDrawn="1">
          <p15:clr>
            <a:srgbClr val="A4A3A4"/>
          </p15:clr>
        </p15:guide>
        <p15:guide id="3" orient="horz" pos="3025" userDrawn="1">
          <p15:clr>
            <a:srgbClr val="A4A3A4"/>
          </p15:clr>
        </p15:guide>
        <p15:guide id="4"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52" autoAdjust="0"/>
  </p:normalViewPr>
  <p:slideViewPr>
    <p:cSldViewPr>
      <p:cViewPr varScale="1">
        <p:scale>
          <a:sx n="106" d="100"/>
          <a:sy n="106" d="100"/>
        </p:scale>
        <p:origin x="115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90"/>
    </p:cViewPr>
  </p:sorterViewPr>
  <p:notesViewPr>
    <p:cSldViewPr>
      <p:cViewPr varScale="1">
        <p:scale>
          <a:sx n="101" d="100"/>
          <a:sy n="101" d="100"/>
        </p:scale>
        <p:origin x="-2616" y="-90"/>
      </p:cViewPr>
      <p:guideLst>
        <p:guide orient="horz" pos="3022"/>
        <p:guide pos="2312"/>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994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19" cy="480060"/>
          </a:xfrm>
          <a:prstGeom prst="rect">
            <a:avLst/>
          </a:prstGeom>
        </p:spPr>
        <p:txBody>
          <a:bodyPr vert="horz" lIns="96773" tIns="48386" rIns="96773" bIns="48386" rtlCol="0"/>
          <a:lstStyle>
            <a:lvl1pPr algn="l">
              <a:defRPr sz="1200"/>
            </a:lvl1pPr>
          </a:lstStyle>
          <a:p>
            <a:endParaRPr lang="en-US" dirty="0"/>
          </a:p>
        </p:txBody>
      </p:sp>
      <p:sp>
        <p:nvSpPr>
          <p:cNvPr id="3" name="Date Placeholder 2"/>
          <p:cNvSpPr>
            <a:spLocks noGrp="1"/>
          </p:cNvSpPr>
          <p:nvPr>
            <p:ph type="dt" idx="1"/>
          </p:nvPr>
        </p:nvSpPr>
        <p:spPr>
          <a:xfrm>
            <a:off x="4143588" y="0"/>
            <a:ext cx="3169919" cy="480060"/>
          </a:xfrm>
          <a:prstGeom prst="rect">
            <a:avLst/>
          </a:prstGeom>
        </p:spPr>
        <p:txBody>
          <a:bodyPr vert="horz" lIns="96773" tIns="48386" rIns="96773" bIns="48386" rtlCol="0"/>
          <a:lstStyle>
            <a:lvl1pPr algn="r">
              <a:defRPr sz="1200"/>
            </a:lvl1pPr>
          </a:lstStyle>
          <a:p>
            <a:fld id="{373E9992-79A2-4198-BCD6-1D8B505F873F}" type="datetimeFigureOut">
              <a:rPr lang="en-US" smtClean="0"/>
              <a:t>1/16/2015</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773" tIns="48386" rIns="96773" bIns="48386"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773" tIns="48386" rIns="96773" bIns="483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19" cy="480060"/>
          </a:xfrm>
          <a:prstGeom prst="rect">
            <a:avLst/>
          </a:prstGeom>
        </p:spPr>
        <p:txBody>
          <a:bodyPr vert="horz" lIns="96773" tIns="48386" rIns="96773" bIns="483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4"/>
            <a:ext cx="3169919" cy="480060"/>
          </a:xfrm>
          <a:prstGeom prst="rect">
            <a:avLst/>
          </a:prstGeom>
        </p:spPr>
        <p:txBody>
          <a:bodyPr vert="horz" lIns="96773" tIns="48386" rIns="96773" bIns="48386" rtlCol="0" anchor="b"/>
          <a:lstStyle>
            <a:lvl1pPr algn="r">
              <a:defRPr sz="1200"/>
            </a:lvl1pPr>
          </a:lstStyle>
          <a:p>
            <a:fld id="{B0A1E16B-F18D-42DA-A52B-7677365DDD63}" type="slidenum">
              <a:rPr lang="en-US" smtClean="0"/>
              <a:t>‹#›</a:t>
            </a:fld>
            <a:endParaRPr lang="en-US" dirty="0"/>
          </a:p>
        </p:txBody>
      </p:sp>
    </p:spTree>
    <p:extLst>
      <p:ext uri="{BB962C8B-B14F-4D97-AF65-F5344CB8AC3E}">
        <p14:creationId xmlns:p14="http://schemas.microsoft.com/office/powerpoint/2010/main" val="25948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E16B-F18D-42DA-A52B-7677365DDD63}" type="slidenum">
              <a:rPr lang="en-US" smtClean="0"/>
              <a:t>1</a:t>
            </a:fld>
            <a:endParaRPr lang="en-US" dirty="0"/>
          </a:p>
        </p:txBody>
      </p:sp>
    </p:spTree>
    <p:extLst>
      <p:ext uri="{BB962C8B-B14F-4D97-AF65-F5344CB8AC3E}">
        <p14:creationId xmlns:p14="http://schemas.microsoft.com/office/powerpoint/2010/main" val="105789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1E16B-F18D-42DA-A52B-7677365DDD63}" type="slidenum">
              <a:rPr lang="en-US" smtClean="0"/>
              <a:t>3</a:t>
            </a:fld>
            <a:endParaRPr lang="en-US" dirty="0"/>
          </a:p>
        </p:txBody>
      </p:sp>
    </p:spTree>
    <p:extLst>
      <p:ext uri="{BB962C8B-B14F-4D97-AF65-F5344CB8AC3E}">
        <p14:creationId xmlns:p14="http://schemas.microsoft.com/office/powerpoint/2010/main" val="244419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1E16B-F18D-42DA-A52B-7677365DDD63}" type="slidenum">
              <a:rPr lang="en-US" smtClean="0"/>
              <a:t>10</a:t>
            </a:fld>
            <a:endParaRPr lang="en-US" dirty="0"/>
          </a:p>
        </p:txBody>
      </p:sp>
    </p:spTree>
    <p:extLst>
      <p:ext uri="{BB962C8B-B14F-4D97-AF65-F5344CB8AC3E}">
        <p14:creationId xmlns:p14="http://schemas.microsoft.com/office/powerpoint/2010/main" val="244419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1E16B-F18D-42DA-A52B-7677365DDD63}" type="slidenum">
              <a:rPr lang="en-US" smtClean="0"/>
              <a:t>14</a:t>
            </a:fld>
            <a:endParaRPr lang="en-US" dirty="0"/>
          </a:p>
        </p:txBody>
      </p:sp>
    </p:spTree>
    <p:extLst>
      <p:ext uri="{BB962C8B-B14F-4D97-AF65-F5344CB8AC3E}">
        <p14:creationId xmlns:p14="http://schemas.microsoft.com/office/powerpoint/2010/main" val="166626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F1B4C6-EE28-443F-849F-AD274939B2A5}" type="datetime1">
              <a:rPr lang="en-US" smtClean="0"/>
              <a:t>1/16/2015</a:t>
            </a:fld>
            <a:endParaRPr lang="en-US" dirty="0"/>
          </a:p>
        </p:txBody>
      </p:sp>
      <p:sp>
        <p:nvSpPr>
          <p:cNvPr id="5" name="Footer Placeholder 4"/>
          <p:cNvSpPr>
            <a:spLocks noGrp="1"/>
          </p:cNvSpPr>
          <p:nvPr>
            <p:ph type="ftr" sz="quarter" idx="11"/>
          </p:nvPr>
        </p:nvSpPr>
        <p:spPr/>
        <p:txBody>
          <a:bodyPr/>
          <a:lstStyle/>
          <a:p>
            <a:r>
              <a:rPr lang="en-US" smtClean="0"/>
              <a:t>DeStefano &amp; Chamberlain, Inc.</a:t>
            </a:r>
            <a:endParaRPr lang="en-US" dirty="0"/>
          </a:p>
        </p:txBody>
      </p:sp>
      <p:sp>
        <p:nvSpPr>
          <p:cNvPr id="6" name="Slide Number Placeholder 5"/>
          <p:cNvSpPr>
            <a:spLocks noGrp="1"/>
          </p:cNvSpPr>
          <p:nvPr>
            <p:ph type="sldNum" sz="quarter" idx="12"/>
          </p:nvPr>
        </p:nvSpPr>
        <p:spPr/>
        <p:txBody>
          <a:bodyPr/>
          <a:lstStyle/>
          <a:p>
            <a:fld id="{FDC8361B-C258-46C2-A5FD-5F736782BE5B}" type="slidenum">
              <a:rPr lang="en-US" smtClean="0"/>
              <a:t>‹#›</a:t>
            </a:fld>
            <a:endParaRPr lang="en-US" dirty="0"/>
          </a:p>
        </p:txBody>
      </p:sp>
    </p:spTree>
    <p:extLst>
      <p:ext uri="{BB962C8B-B14F-4D97-AF65-F5344CB8AC3E}">
        <p14:creationId xmlns:p14="http://schemas.microsoft.com/office/powerpoint/2010/main" val="197010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C7D40-3F62-4D78-ABC2-0289AE6C8B6A}" type="datetime1">
              <a:rPr lang="en-US" smtClean="0"/>
              <a:t>1/16/2015</a:t>
            </a:fld>
            <a:endParaRPr lang="en-US" dirty="0"/>
          </a:p>
        </p:txBody>
      </p:sp>
      <p:sp>
        <p:nvSpPr>
          <p:cNvPr id="5" name="Footer Placeholder 4"/>
          <p:cNvSpPr>
            <a:spLocks noGrp="1"/>
          </p:cNvSpPr>
          <p:nvPr>
            <p:ph type="ftr" sz="quarter" idx="11"/>
          </p:nvPr>
        </p:nvSpPr>
        <p:spPr/>
        <p:txBody>
          <a:bodyPr/>
          <a:lstStyle/>
          <a:p>
            <a:r>
              <a:rPr lang="en-US" smtClean="0"/>
              <a:t>DeStefano &amp; Chamberlain, Inc.</a:t>
            </a:r>
            <a:endParaRPr lang="en-US" dirty="0"/>
          </a:p>
        </p:txBody>
      </p:sp>
      <p:sp>
        <p:nvSpPr>
          <p:cNvPr id="6" name="Slide Number Placeholder 5"/>
          <p:cNvSpPr>
            <a:spLocks noGrp="1"/>
          </p:cNvSpPr>
          <p:nvPr>
            <p:ph type="sldNum" sz="quarter" idx="12"/>
          </p:nvPr>
        </p:nvSpPr>
        <p:spPr/>
        <p:txBody>
          <a:bodyPr/>
          <a:lstStyle/>
          <a:p>
            <a:fld id="{FDC8361B-C258-46C2-A5FD-5F736782BE5B}" type="slidenum">
              <a:rPr lang="en-US" smtClean="0"/>
              <a:t>‹#›</a:t>
            </a:fld>
            <a:endParaRPr lang="en-US" dirty="0"/>
          </a:p>
        </p:txBody>
      </p:sp>
    </p:spTree>
    <p:extLst>
      <p:ext uri="{BB962C8B-B14F-4D97-AF65-F5344CB8AC3E}">
        <p14:creationId xmlns:p14="http://schemas.microsoft.com/office/powerpoint/2010/main" val="150128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10D8B-70F7-4075-B35D-1FC8B15F77F8}" type="datetime1">
              <a:rPr lang="en-US" smtClean="0"/>
              <a:t>1/16/2015</a:t>
            </a:fld>
            <a:endParaRPr lang="en-US" dirty="0"/>
          </a:p>
        </p:txBody>
      </p:sp>
      <p:sp>
        <p:nvSpPr>
          <p:cNvPr id="5" name="Footer Placeholder 4"/>
          <p:cNvSpPr>
            <a:spLocks noGrp="1"/>
          </p:cNvSpPr>
          <p:nvPr>
            <p:ph type="ftr" sz="quarter" idx="11"/>
          </p:nvPr>
        </p:nvSpPr>
        <p:spPr/>
        <p:txBody>
          <a:bodyPr/>
          <a:lstStyle/>
          <a:p>
            <a:r>
              <a:rPr lang="en-US" smtClean="0"/>
              <a:t>DeStefano &amp; Chamberlain, Inc.</a:t>
            </a:r>
            <a:endParaRPr lang="en-US" dirty="0"/>
          </a:p>
        </p:txBody>
      </p:sp>
      <p:sp>
        <p:nvSpPr>
          <p:cNvPr id="6" name="Slide Number Placeholder 5"/>
          <p:cNvSpPr>
            <a:spLocks noGrp="1"/>
          </p:cNvSpPr>
          <p:nvPr>
            <p:ph type="sldNum" sz="quarter" idx="12"/>
          </p:nvPr>
        </p:nvSpPr>
        <p:spPr/>
        <p:txBody>
          <a:bodyPr/>
          <a:lstStyle/>
          <a:p>
            <a:fld id="{FDC8361B-C258-46C2-A5FD-5F736782BE5B}" type="slidenum">
              <a:rPr lang="en-US" smtClean="0"/>
              <a:t>‹#›</a:t>
            </a:fld>
            <a:endParaRPr lang="en-US" dirty="0"/>
          </a:p>
        </p:txBody>
      </p:sp>
    </p:spTree>
    <p:extLst>
      <p:ext uri="{BB962C8B-B14F-4D97-AF65-F5344CB8AC3E}">
        <p14:creationId xmlns:p14="http://schemas.microsoft.com/office/powerpoint/2010/main" val="40149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D9376-39C1-4500-90B1-900E57A9A4B6}" type="datetime1">
              <a:rPr lang="en-US" smtClean="0"/>
              <a:t>1/16/2015</a:t>
            </a:fld>
            <a:endParaRPr lang="en-US" dirty="0"/>
          </a:p>
        </p:txBody>
      </p:sp>
      <p:sp>
        <p:nvSpPr>
          <p:cNvPr id="5" name="Footer Placeholder 4"/>
          <p:cNvSpPr>
            <a:spLocks noGrp="1"/>
          </p:cNvSpPr>
          <p:nvPr>
            <p:ph type="ftr" sz="quarter" idx="11"/>
          </p:nvPr>
        </p:nvSpPr>
        <p:spPr/>
        <p:txBody>
          <a:bodyPr/>
          <a:lstStyle/>
          <a:p>
            <a:r>
              <a:rPr lang="en-US" smtClean="0"/>
              <a:t>DeStefano &amp; Chamberlain, Inc.</a:t>
            </a:r>
            <a:endParaRPr lang="en-US" dirty="0"/>
          </a:p>
        </p:txBody>
      </p:sp>
      <p:sp>
        <p:nvSpPr>
          <p:cNvPr id="6" name="Slide Number Placeholder 5"/>
          <p:cNvSpPr>
            <a:spLocks noGrp="1"/>
          </p:cNvSpPr>
          <p:nvPr>
            <p:ph type="sldNum" sz="quarter" idx="12"/>
          </p:nvPr>
        </p:nvSpPr>
        <p:spPr/>
        <p:txBody>
          <a:bodyPr/>
          <a:lstStyle/>
          <a:p>
            <a:fld id="{FDC8361B-C258-46C2-A5FD-5F736782BE5B}" type="slidenum">
              <a:rPr lang="en-US" smtClean="0"/>
              <a:t>‹#›</a:t>
            </a:fld>
            <a:endParaRPr lang="en-US" dirty="0"/>
          </a:p>
        </p:txBody>
      </p:sp>
    </p:spTree>
    <p:extLst>
      <p:ext uri="{BB962C8B-B14F-4D97-AF65-F5344CB8AC3E}">
        <p14:creationId xmlns:p14="http://schemas.microsoft.com/office/powerpoint/2010/main" val="111968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092B1B-71BF-4DB2-8991-AFD5F22B93AA}" type="datetime1">
              <a:rPr lang="en-US" smtClean="0"/>
              <a:t>1/16/2015</a:t>
            </a:fld>
            <a:endParaRPr lang="en-US" dirty="0"/>
          </a:p>
        </p:txBody>
      </p:sp>
      <p:sp>
        <p:nvSpPr>
          <p:cNvPr id="5" name="Footer Placeholder 4"/>
          <p:cNvSpPr>
            <a:spLocks noGrp="1"/>
          </p:cNvSpPr>
          <p:nvPr>
            <p:ph type="ftr" sz="quarter" idx="11"/>
          </p:nvPr>
        </p:nvSpPr>
        <p:spPr/>
        <p:txBody>
          <a:bodyPr/>
          <a:lstStyle/>
          <a:p>
            <a:r>
              <a:rPr lang="en-US" smtClean="0"/>
              <a:t>DeStefano &amp; Chamberlain, Inc.</a:t>
            </a:r>
            <a:endParaRPr lang="en-US" dirty="0"/>
          </a:p>
        </p:txBody>
      </p:sp>
      <p:sp>
        <p:nvSpPr>
          <p:cNvPr id="6" name="Slide Number Placeholder 5"/>
          <p:cNvSpPr>
            <a:spLocks noGrp="1"/>
          </p:cNvSpPr>
          <p:nvPr>
            <p:ph type="sldNum" sz="quarter" idx="12"/>
          </p:nvPr>
        </p:nvSpPr>
        <p:spPr/>
        <p:txBody>
          <a:bodyPr/>
          <a:lstStyle/>
          <a:p>
            <a:fld id="{FDC8361B-C258-46C2-A5FD-5F736782BE5B}" type="slidenum">
              <a:rPr lang="en-US" smtClean="0"/>
              <a:t>‹#›</a:t>
            </a:fld>
            <a:endParaRPr lang="en-US" dirty="0"/>
          </a:p>
        </p:txBody>
      </p:sp>
    </p:spTree>
    <p:extLst>
      <p:ext uri="{BB962C8B-B14F-4D97-AF65-F5344CB8AC3E}">
        <p14:creationId xmlns:p14="http://schemas.microsoft.com/office/powerpoint/2010/main" val="220857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786F56-A698-4E95-8BF6-88222D808A62}" type="datetime1">
              <a:rPr lang="en-US" smtClean="0"/>
              <a:t>1/16/2015</a:t>
            </a:fld>
            <a:endParaRPr lang="en-US" dirty="0"/>
          </a:p>
        </p:txBody>
      </p:sp>
      <p:sp>
        <p:nvSpPr>
          <p:cNvPr id="6" name="Footer Placeholder 5"/>
          <p:cNvSpPr>
            <a:spLocks noGrp="1"/>
          </p:cNvSpPr>
          <p:nvPr>
            <p:ph type="ftr" sz="quarter" idx="11"/>
          </p:nvPr>
        </p:nvSpPr>
        <p:spPr/>
        <p:txBody>
          <a:bodyPr/>
          <a:lstStyle/>
          <a:p>
            <a:r>
              <a:rPr lang="en-US" smtClean="0"/>
              <a:t>DeStefano &amp; Chamberlain, Inc.</a:t>
            </a:r>
            <a:endParaRPr lang="en-US" dirty="0"/>
          </a:p>
        </p:txBody>
      </p:sp>
      <p:sp>
        <p:nvSpPr>
          <p:cNvPr id="7" name="Slide Number Placeholder 6"/>
          <p:cNvSpPr>
            <a:spLocks noGrp="1"/>
          </p:cNvSpPr>
          <p:nvPr>
            <p:ph type="sldNum" sz="quarter" idx="12"/>
          </p:nvPr>
        </p:nvSpPr>
        <p:spPr/>
        <p:txBody>
          <a:bodyPr/>
          <a:lstStyle/>
          <a:p>
            <a:fld id="{FDC8361B-C258-46C2-A5FD-5F736782BE5B}" type="slidenum">
              <a:rPr lang="en-US" smtClean="0"/>
              <a:t>‹#›</a:t>
            </a:fld>
            <a:endParaRPr lang="en-US" dirty="0"/>
          </a:p>
        </p:txBody>
      </p:sp>
    </p:spTree>
    <p:extLst>
      <p:ext uri="{BB962C8B-B14F-4D97-AF65-F5344CB8AC3E}">
        <p14:creationId xmlns:p14="http://schemas.microsoft.com/office/powerpoint/2010/main" val="4230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A05B54-C1BE-47DB-ACC5-7F643BA98F75}" type="datetime1">
              <a:rPr lang="en-US" smtClean="0"/>
              <a:t>1/16/2015</a:t>
            </a:fld>
            <a:endParaRPr lang="en-US" dirty="0"/>
          </a:p>
        </p:txBody>
      </p:sp>
      <p:sp>
        <p:nvSpPr>
          <p:cNvPr id="8" name="Footer Placeholder 7"/>
          <p:cNvSpPr>
            <a:spLocks noGrp="1"/>
          </p:cNvSpPr>
          <p:nvPr>
            <p:ph type="ftr" sz="quarter" idx="11"/>
          </p:nvPr>
        </p:nvSpPr>
        <p:spPr/>
        <p:txBody>
          <a:bodyPr/>
          <a:lstStyle/>
          <a:p>
            <a:r>
              <a:rPr lang="en-US" smtClean="0"/>
              <a:t>DeStefano &amp; Chamberlain, Inc.</a:t>
            </a:r>
            <a:endParaRPr lang="en-US" dirty="0"/>
          </a:p>
        </p:txBody>
      </p:sp>
      <p:sp>
        <p:nvSpPr>
          <p:cNvPr id="9" name="Slide Number Placeholder 8"/>
          <p:cNvSpPr>
            <a:spLocks noGrp="1"/>
          </p:cNvSpPr>
          <p:nvPr>
            <p:ph type="sldNum" sz="quarter" idx="12"/>
          </p:nvPr>
        </p:nvSpPr>
        <p:spPr/>
        <p:txBody>
          <a:bodyPr/>
          <a:lstStyle/>
          <a:p>
            <a:fld id="{FDC8361B-C258-46C2-A5FD-5F736782BE5B}" type="slidenum">
              <a:rPr lang="en-US" smtClean="0"/>
              <a:t>‹#›</a:t>
            </a:fld>
            <a:endParaRPr lang="en-US" dirty="0"/>
          </a:p>
        </p:txBody>
      </p:sp>
    </p:spTree>
    <p:extLst>
      <p:ext uri="{BB962C8B-B14F-4D97-AF65-F5344CB8AC3E}">
        <p14:creationId xmlns:p14="http://schemas.microsoft.com/office/powerpoint/2010/main" val="392743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B59FA-32F0-4129-988F-11505DAD6080}" type="datetime1">
              <a:rPr lang="en-US" smtClean="0"/>
              <a:t>1/16/2015</a:t>
            </a:fld>
            <a:endParaRPr lang="en-US" dirty="0"/>
          </a:p>
        </p:txBody>
      </p:sp>
      <p:sp>
        <p:nvSpPr>
          <p:cNvPr id="4" name="Footer Placeholder 3"/>
          <p:cNvSpPr>
            <a:spLocks noGrp="1"/>
          </p:cNvSpPr>
          <p:nvPr>
            <p:ph type="ftr" sz="quarter" idx="11"/>
          </p:nvPr>
        </p:nvSpPr>
        <p:spPr/>
        <p:txBody>
          <a:bodyPr/>
          <a:lstStyle/>
          <a:p>
            <a:r>
              <a:rPr lang="en-US" smtClean="0"/>
              <a:t>DeStefano &amp; Chamberlain, Inc.</a:t>
            </a:r>
            <a:endParaRPr lang="en-US" dirty="0"/>
          </a:p>
        </p:txBody>
      </p:sp>
      <p:sp>
        <p:nvSpPr>
          <p:cNvPr id="5" name="Slide Number Placeholder 4"/>
          <p:cNvSpPr>
            <a:spLocks noGrp="1"/>
          </p:cNvSpPr>
          <p:nvPr>
            <p:ph type="sldNum" sz="quarter" idx="12"/>
          </p:nvPr>
        </p:nvSpPr>
        <p:spPr/>
        <p:txBody>
          <a:bodyPr/>
          <a:lstStyle/>
          <a:p>
            <a:fld id="{FDC8361B-C258-46C2-A5FD-5F736782BE5B}" type="slidenum">
              <a:rPr lang="en-US" smtClean="0"/>
              <a:t>‹#›</a:t>
            </a:fld>
            <a:endParaRPr lang="en-US" dirty="0"/>
          </a:p>
        </p:txBody>
      </p:sp>
    </p:spTree>
    <p:extLst>
      <p:ext uri="{BB962C8B-B14F-4D97-AF65-F5344CB8AC3E}">
        <p14:creationId xmlns:p14="http://schemas.microsoft.com/office/powerpoint/2010/main" val="215623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58151-93C8-4A0E-AFC6-0EFAB95D4D02}" type="datetime1">
              <a:rPr lang="en-US" smtClean="0"/>
              <a:t>1/16/2015</a:t>
            </a:fld>
            <a:endParaRPr lang="en-US" dirty="0"/>
          </a:p>
        </p:txBody>
      </p:sp>
      <p:sp>
        <p:nvSpPr>
          <p:cNvPr id="3" name="Footer Placeholder 2"/>
          <p:cNvSpPr>
            <a:spLocks noGrp="1"/>
          </p:cNvSpPr>
          <p:nvPr>
            <p:ph type="ftr" sz="quarter" idx="11"/>
          </p:nvPr>
        </p:nvSpPr>
        <p:spPr/>
        <p:txBody>
          <a:bodyPr/>
          <a:lstStyle/>
          <a:p>
            <a:r>
              <a:rPr lang="en-US" smtClean="0"/>
              <a:t>DeStefano &amp; Chamberlain, Inc.</a:t>
            </a:r>
            <a:endParaRPr lang="en-US" dirty="0"/>
          </a:p>
        </p:txBody>
      </p:sp>
      <p:sp>
        <p:nvSpPr>
          <p:cNvPr id="4" name="Slide Number Placeholder 3"/>
          <p:cNvSpPr>
            <a:spLocks noGrp="1"/>
          </p:cNvSpPr>
          <p:nvPr>
            <p:ph type="sldNum" sz="quarter" idx="12"/>
          </p:nvPr>
        </p:nvSpPr>
        <p:spPr/>
        <p:txBody>
          <a:bodyPr/>
          <a:lstStyle/>
          <a:p>
            <a:fld id="{FDC8361B-C258-46C2-A5FD-5F736782BE5B}" type="slidenum">
              <a:rPr lang="en-US" smtClean="0"/>
              <a:t>‹#›</a:t>
            </a:fld>
            <a:endParaRPr lang="en-US" dirty="0"/>
          </a:p>
        </p:txBody>
      </p:sp>
    </p:spTree>
    <p:extLst>
      <p:ext uri="{BB962C8B-B14F-4D97-AF65-F5344CB8AC3E}">
        <p14:creationId xmlns:p14="http://schemas.microsoft.com/office/powerpoint/2010/main" val="300403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3FFD4-BA91-4C5D-9890-6472575E38DA}" type="datetime1">
              <a:rPr lang="en-US" smtClean="0"/>
              <a:t>1/16/2015</a:t>
            </a:fld>
            <a:endParaRPr lang="en-US" dirty="0"/>
          </a:p>
        </p:txBody>
      </p:sp>
      <p:sp>
        <p:nvSpPr>
          <p:cNvPr id="6" name="Footer Placeholder 5"/>
          <p:cNvSpPr>
            <a:spLocks noGrp="1"/>
          </p:cNvSpPr>
          <p:nvPr>
            <p:ph type="ftr" sz="quarter" idx="11"/>
          </p:nvPr>
        </p:nvSpPr>
        <p:spPr/>
        <p:txBody>
          <a:bodyPr/>
          <a:lstStyle/>
          <a:p>
            <a:r>
              <a:rPr lang="en-US" smtClean="0"/>
              <a:t>DeStefano &amp; Chamberlain, Inc.</a:t>
            </a:r>
            <a:endParaRPr lang="en-US" dirty="0"/>
          </a:p>
        </p:txBody>
      </p:sp>
      <p:sp>
        <p:nvSpPr>
          <p:cNvPr id="7" name="Slide Number Placeholder 6"/>
          <p:cNvSpPr>
            <a:spLocks noGrp="1"/>
          </p:cNvSpPr>
          <p:nvPr>
            <p:ph type="sldNum" sz="quarter" idx="12"/>
          </p:nvPr>
        </p:nvSpPr>
        <p:spPr/>
        <p:txBody>
          <a:bodyPr/>
          <a:lstStyle/>
          <a:p>
            <a:fld id="{FDC8361B-C258-46C2-A5FD-5F736782BE5B}" type="slidenum">
              <a:rPr lang="en-US" smtClean="0"/>
              <a:t>‹#›</a:t>
            </a:fld>
            <a:endParaRPr lang="en-US" dirty="0"/>
          </a:p>
        </p:txBody>
      </p:sp>
    </p:spTree>
    <p:extLst>
      <p:ext uri="{BB962C8B-B14F-4D97-AF65-F5344CB8AC3E}">
        <p14:creationId xmlns:p14="http://schemas.microsoft.com/office/powerpoint/2010/main" val="3027528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7D81A-7032-4CE5-AC82-570B1C881B77}" type="datetime1">
              <a:rPr lang="en-US" smtClean="0"/>
              <a:t>1/16/2015</a:t>
            </a:fld>
            <a:endParaRPr lang="en-US" dirty="0"/>
          </a:p>
        </p:txBody>
      </p:sp>
      <p:sp>
        <p:nvSpPr>
          <p:cNvPr id="6" name="Footer Placeholder 5"/>
          <p:cNvSpPr>
            <a:spLocks noGrp="1"/>
          </p:cNvSpPr>
          <p:nvPr>
            <p:ph type="ftr" sz="quarter" idx="11"/>
          </p:nvPr>
        </p:nvSpPr>
        <p:spPr/>
        <p:txBody>
          <a:bodyPr/>
          <a:lstStyle/>
          <a:p>
            <a:r>
              <a:rPr lang="en-US" smtClean="0"/>
              <a:t>DeStefano &amp; Chamberlain, Inc.</a:t>
            </a:r>
            <a:endParaRPr lang="en-US" dirty="0"/>
          </a:p>
        </p:txBody>
      </p:sp>
      <p:sp>
        <p:nvSpPr>
          <p:cNvPr id="7" name="Slide Number Placeholder 6"/>
          <p:cNvSpPr>
            <a:spLocks noGrp="1"/>
          </p:cNvSpPr>
          <p:nvPr>
            <p:ph type="sldNum" sz="quarter" idx="12"/>
          </p:nvPr>
        </p:nvSpPr>
        <p:spPr/>
        <p:txBody>
          <a:bodyPr/>
          <a:lstStyle/>
          <a:p>
            <a:fld id="{FDC8361B-C258-46C2-A5FD-5F736782BE5B}" type="slidenum">
              <a:rPr lang="en-US" smtClean="0"/>
              <a:t>‹#›</a:t>
            </a:fld>
            <a:endParaRPr lang="en-US" dirty="0"/>
          </a:p>
        </p:txBody>
      </p:sp>
    </p:spTree>
    <p:extLst>
      <p:ext uri="{BB962C8B-B14F-4D97-AF65-F5344CB8AC3E}">
        <p14:creationId xmlns:p14="http://schemas.microsoft.com/office/powerpoint/2010/main" val="360406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EC9A5-D6DD-4AAF-9CD2-DB37EB32B8B1}" type="datetime1">
              <a:rPr lang="en-US" smtClean="0"/>
              <a:t>1/16/2015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DeStefano &amp; Chamberlain, Inc.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8361B-C258-46C2-A5FD-5F736782BE5B}" type="slidenum">
              <a:rPr lang="en-US" smtClean="0"/>
              <a:t>‹#›</a:t>
            </a:fld>
            <a:endParaRPr lang="en-US" dirty="0"/>
          </a:p>
        </p:txBody>
      </p:sp>
    </p:spTree>
    <p:extLst>
      <p:ext uri="{BB962C8B-B14F-4D97-AF65-F5344CB8AC3E}">
        <p14:creationId xmlns:p14="http://schemas.microsoft.com/office/powerpoint/2010/main" val="3858821253"/>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0" y="4022983"/>
            <a:ext cx="7620000" cy="2308324"/>
          </a:xfrm>
          <a:prstGeom prst="rect">
            <a:avLst/>
          </a:prstGeom>
          <a:noFill/>
        </p:spPr>
        <p:txBody>
          <a:bodyPr wrap="square" rtlCol="0">
            <a:spAutoFit/>
          </a:bodyPr>
          <a:lstStyle/>
          <a:p>
            <a:pPr algn="ctr"/>
            <a:r>
              <a:rPr lang="en-US" dirty="0" smtClean="0"/>
              <a:t>January 20, 2015</a:t>
            </a:r>
          </a:p>
          <a:p>
            <a:pPr algn="ctr"/>
            <a:endParaRPr lang="en-US" dirty="0"/>
          </a:p>
          <a:p>
            <a:pPr algn="ctr"/>
            <a:r>
              <a:rPr lang="en-US" dirty="0" smtClean="0"/>
              <a:t>Presented by:</a:t>
            </a:r>
          </a:p>
          <a:p>
            <a:pPr algn="ctr"/>
            <a:r>
              <a:rPr lang="en-US" dirty="0" smtClean="0"/>
              <a:t>Penfield Building Committee - James Bradley, Chair</a:t>
            </a:r>
          </a:p>
          <a:p>
            <a:pPr algn="ctr"/>
            <a:r>
              <a:rPr lang="en-US" dirty="0" smtClean="0"/>
              <a:t>Robert </a:t>
            </a:r>
            <a:r>
              <a:rPr lang="en-US" dirty="0" err="1" smtClean="0"/>
              <a:t>Bellitto</a:t>
            </a:r>
            <a:r>
              <a:rPr lang="en-US" dirty="0" smtClean="0"/>
              <a:t>, Vice Chair,  Andrew Graceffa, Secretary</a:t>
            </a:r>
          </a:p>
          <a:p>
            <a:pPr algn="ctr"/>
            <a:r>
              <a:rPr lang="en-US" dirty="0" smtClean="0"/>
              <a:t>Ian Bass, Jane Nelson, Ken Jones, Ellery </a:t>
            </a:r>
            <a:r>
              <a:rPr lang="en-US" dirty="0" err="1" smtClean="0"/>
              <a:t>Plotkin</a:t>
            </a:r>
            <a:r>
              <a:rPr lang="en-US" dirty="0" smtClean="0"/>
              <a:t>, Richard </a:t>
            </a:r>
            <a:r>
              <a:rPr lang="en-US" dirty="0" err="1" smtClean="0"/>
              <a:t>Speciale</a:t>
            </a:r>
            <a:endParaRPr lang="en-US" dirty="0" smtClean="0"/>
          </a:p>
          <a:p>
            <a:pPr algn="ctr"/>
            <a:endParaRPr lang="en-US" dirty="0"/>
          </a:p>
          <a:p>
            <a:pPr algn="ctr"/>
            <a:r>
              <a:rPr lang="en-US" dirty="0" smtClean="0"/>
              <a:t>Kevin Chamberlain, </a:t>
            </a:r>
            <a:r>
              <a:rPr lang="en-US" dirty="0" err="1" smtClean="0"/>
              <a:t>DeStefano</a:t>
            </a:r>
            <a:r>
              <a:rPr lang="en-US" dirty="0" smtClean="0"/>
              <a:t> &amp; Chamberlain</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9117" b="12533"/>
          <a:stretch/>
        </p:blipFill>
        <p:spPr>
          <a:xfrm>
            <a:off x="362725" y="304800"/>
            <a:ext cx="8456081" cy="3124200"/>
          </a:xfrm>
          <a:prstGeom prst="rect">
            <a:avLst/>
          </a:prstGeom>
        </p:spPr>
      </p:pic>
      <p:sp>
        <p:nvSpPr>
          <p:cNvPr id="8" name="Title 7"/>
          <p:cNvSpPr>
            <a:spLocks noGrp="1"/>
          </p:cNvSpPr>
          <p:nvPr>
            <p:ph type="ctrTitle"/>
          </p:nvPr>
        </p:nvSpPr>
        <p:spPr>
          <a:xfrm>
            <a:off x="0" y="3396785"/>
            <a:ext cx="9144000" cy="609600"/>
          </a:xfrm>
        </p:spPr>
        <p:txBody>
          <a:bodyPr>
            <a:noAutofit/>
          </a:bodyPr>
          <a:lstStyle/>
          <a:p>
            <a:r>
              <a:rPr lang="en-US" sz="3600" dirty="0" smtClean="0">
                <a:solidFill>
                  <a:schemeClr val="tx1"/>
                </a:solidFill>
              </a:rPr>
              <a:t>Penfield Pavilion Status Report</a:t>
            </a:r>
            <a:endParaRPr lang="en-US" sz="3600" dirty="0">
              <a:solidFill>
                <a:schemeClr val="tx1"/>
              </a:solidFill>
            </a:endParaRPr>
          </a:p>
        </p:txBody>
      </p:sp>
    </p:spTree>
    <p:extLst>
      <p:ext uri="{BB962C8B-B14F-4D97-AF65-F5344CB8AC3E}">
        <p14:creationId xmlns:p14="http://schemas.microsoft.com/office/powerpoint/2010/main" val="3795693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43400"/>
          </a:xfrm>
        </p:spPr>
        <p:txBody>
          <a:bodyPr>
            <a:normAutofit fontScale="85000" lnSpcReduction="10000"/>
          </a:bodyPr>
          <a:lstStyle/>
          <a:p>
            <a:pPr lvl="0"/>
            <a:r>
              <a:rPr lang="en-US" dirty="0"/>
              <a:t>Structural engineer inspection of storm damage – footings, structure and interior.</a:t>
            </a:r>
          </a:p>
          <a:p>
            <a:pPr lvl="0"/>
            <a:r>
              <a:rPr lang="en-US" dirty="0"/>
              <a:t>Mechanical, electrical and plumbing systems not inspected.</a:t>
            </a:r>
          </a:p>
          <a:p>
            <a:pPr lvl="0"/>
            <a:r>
              <a:rPr lang="en-US" dirty="0"/>
              <a:t>Coastal engineer study of </a:t>
            </a:r>
            <a:r>
              <a:rPr lang="en-US" dirty="0" smtClean="0"/>
              <a:t>impacts of coastal </a:t>
            </a:r>
            <a:r>
              <a:rPr lang="en-US" dirty="0"/>
              <a:t>storms.</a:t>
            </a:r>
          </a:p>
          <a:p>
            <a:pPr lvl="0"/>
            <a:r>
              <a:rPr lang="en-US" dirty="0"/>
              <a:t>Geotechnical study, soil borings (testing) and report.</a:t>
            </a:r>
          </a:p>
          <a:p>
            <a:pPr lvl="0"/>
            <a:r>
              <a:rPr lang="en-US" dirty="0"/>
              <a:t>Repair scope of work and cost estimating.</a:t>
            </a:r>
          </a:p>
          <a:p>
            <a:pPr lvl="0"/>
            <a:r>
              <a:rPr lang="en-US" dirty="0"/>
              <a:t>Additional soil borings adjacent to and under building.</a:t>
            </a:r>
          </a:p>
          <a:p>
            <a:pPr lvl="0"/>
            <a:r>
              <a:rPr lang="en-US" dirty="0"/>
              <a:t>Structural re inspection fall 2014</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FDC8361B-C258-46C2-A5FD-5F736782BE5B}" type="slidenum">
              <a:rPr lang="en-US" smtClean="0"/>
              <a:t>10</a:t>
            </a:fld>
            <a:endParaRPr lang="en-US" dirty="0"/>
          </a:p>
        </p:txBody>
      </p:sp>
      <p:sp>
        <p:nvSpPr>
          <p:cNvPr id="6" name="Title 1"/>
          <p:cNvSpPr>
            <a:spLocks noGrp="1"/>
          </p:cNvSpPr>
          <p:nvPr>
            <p:ph type="title"/>
          </p:nvPr>
        </p:nvSpPr>
        <p:spPr>
          <a:xfrm>
            <a:off x="0" y="152400"/>
            <a:ext cx="9144000" cy="1143000"/>
          </a:xfrm>
          <a:effectLst/>
        </p:spPr>
        <p:txBody>
          <a:bodyPr>
            <a:normAutofit/>
          </a:bodyPr>
          <a:lstStyle/>
          <a:p>
            <a:r>
              <a:rPr lang="en-US" sz="4000" dirty="0" smtClean="0">
                <a:solidFill>
                  <a:schemeClr val="accent1">
                    <a:lumMod val="20000"/>
                    <a:lumOff val="80000"/>
                  </a:schemeClr>
                </a:solidFill>
              </a:rPr>
              <a:t>Post Sandy Investigations and Reports</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2759943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solidFill>
                  <a:schemeClr val="accent1">
                    <a:lumMod val="20000"/>
                    <a:lumOff val="80000"/>
                  </a:schemeClr>
                </a:solidFill>
              </a:rPr>
              <a:t>2014 Site Protection </a:t>
            </a:r>
          </a:p>
        </p:txBody>
      </p:sp>
      <p:sp>
        <p:nvSpPr>
          <p:cNvPr id="3" name="Content Placeholder 2"/>
          <p:cNvSpPr>
            <a:spLocks noGrp="1"/>
          </p:cNvSpPr>
          <p:nvPr>
            <p:ph idx="1"/>
          </p:nvPr>
        </p:nvSpPr>
        <p:spPr>
          <a:xfrm>
            <a:off x="457200" y="1371600"/>
            <a:ext cx="8229600" cy="4709160"/>
          </a:xfrm>
        </p:spPr>
        <p:txBody>
          <a:bodyPr>
            <a:normAutofit/>
          </a:bodyPr>
          <a:lstStyle/>
          <a:p>
            <a:r>
              <a:rPr lang="en-US" sz="2400" dirty="0" smtClean="0"/>
              <a:t>Committee approved additional protection and make-safe safety measures: </a:t>
            </a:r>
          </a:p>
          <a:p>
            <a:pPr lvl="1"/>
            <a:r>
              <a:rPr lang="en-US" sz="2400" dirty="0"/>
              <a:t>Additional security fencing</a:t>
            </a:r>
          </a:p>
          <a:p>
            <a:pPr lvl="1"/>
            <a:r>
              <a:rPr lang="en-US" sz="2400" dirty="0" smtClean="0"/>
              <a:t>Inspection of gas and electrical systems</a:t>
            </a:r>
          </a:p>
          <a:p>
            <a:pPr lvl="1"/>
            <a:r>
              <a:rPr lang="en-US" sz="2400" dirty="0" smtClean="0"/>
              <a:t>Installed alarm/security system</a:t>
            </a:r>
          </a:p>
          <a:p>
            <a:pPr lvl="1"/>
            <a:r>
              <a:rPr lang="en-US" sz="2400" dirty="0" smtClean="0"/>
              <a:t>Temporary Removal of Gathering Hall Glass </a:t>
            </a:r>
          </a:p>
          <a:p>
            <a:pPr lvl="2"/>
            <a:r>
              <a:rPr lang="en-US" dirty="0" smtClean="0"/>
              <a:t>In storage for reuse</a:t>
            </a:r>
          </a:p>
          <a:p>
            <a:pPr lvl="1"/>
            <a:r>
              <a:rPr lang="en-US" sz="2400" smtClean="0"/>
              <a:t>Permanent </a:t>
            </a:r>
            <a:r>
              <a:rPr lang="en-US" sz="2400" dirty="0" smtClean="0"/>
              <a:t>closure of openings in bulkhead</a:t>
            </a:r>
          </a:p>
          <a:p>
            <a:pPr lvl="1"/>
            <a:endParaRPr lang="en-US" dirty="0"/>
          </a:p>
        </p:txBody>
      </p:sp>
      <p:sp>
        <p:nvSpPr>
          <p:cNvPr id="4" name="Slide Number Placeholder 3"/>
          <p:cNvSpPr>
            <a:spLocks noGrp="1"/>
          </p:cNvSpPr>
          <p:nvPr>
            <p:ph type="sldNum" sz="quarter" idx="12"/>
          </p:nvPr>
        </p:nvSpPr>
        <p:spPr/>
        <p:txBody>
          <a:bodyPr/>
          <a:lstStyle/>
          <a:p>
            <a:fld id="{FDC8361B-C258-46C2-A5FD-5F736782BE5B}" type="slidenum">
              <a:rPr lang="en-US" smtClean="0"/>
              <a:t>11</a:t>
            </a:fld>
            <a:endParaRPr lang="en-US" dirty="0"/>
          </a:p>
        </p:txBody>
      </p:sp>
    </p:spTree>
    <p:extLst>
      <p:ext uri="{BB962C8B-B14F-4D97-AF65-F5344CB8AC3E}">
        <p14:creationId xmlns:p14="http://schemas.microsoft.com/office/powerpoint/2010/main" val="815679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4572000"/>
          </a:xfrm>
        </p:spPr>
        <p:txBody>
          <a:bodyPr>
            <a:noAutofit/>
          </a:bodyPr>
          <a:lstStyle/>
          <a:p>
            <a:pPr lvl="0"/>
            <a:r>
              <a:rPr lang="en-US" sz="2400" dirty="0" smtClean="0"/>
              <a:t>Original Penfield Phase I and Phase II construction </a:t>
            </a:r>
            <a:r>
              <a:rPr lang="en-US" sz="2400" dirty="0"/>
              <a:t>documents </a:t>
            </a:r>
            <a:endParaRPr lang="en-US" sz="2400" dirty="0" smtClean="0"/>
          </a:p>
          <a:p>
            <a:pPr lvl="0"/>
            <a:endParaRPr lang="en-US" sz="1050" dirty="0" smtClean="0"/>
          </a:p>
          <a:p>
            <a:r>
              <a:rPr lang="en-US" sz="2400" dirty="0" smtClean="0"/>
              <a:t>Investigative engineering reports (Irene and Sandy)</a:t>
            </a:r>
            <a:endParaRPr lang="en-US" sz="2000" dirty="0" smtClean="0"/>
          </a:p>
          <a:p>
            <a:pPr lvl="1"/>
            <a:r>
              <a:rPr lang="en-US" sz="1400" dirty="0" smtClean="0"/>
              <a:t>JM </a:t>
            </a:r>
            <a:r>
              <a:rPr lang="en-US" sz="1400" dirty="0" err="1"/>
              <a:t>Albaine</a:t>
            </a:r>
            <a:r>
              <a:rPr lang="en-US" sz="1400" dirty="0"/>
              <a:t> </a:t>
            </a:r>
            <a:r>
              <a:rPr lang="en-US" sz="1400" dirty="0" smtClean="0"/>
              <a:t>Engineering  </a:t>
            </a:r>
          </a:p>
          <a:p>
            <a:pPr lvl="1"/>
            <a:r>
              <a:rPr lang="en-US" sz="1400" dirty="0" err="1" smtClean="0"/>
              <a:t>Roberge</a:t>
            </a:r>
            <a:r>
              <a:rPr lang="en-US" sz="1400" dirty="0" smtClean="0"/>
              <a:t> </a:t>
            </a:r>
            <a:r>
              <a:rPr lang="en-US" sz="1400" dirty="0"/>
              <a:t>Associates Coastal Engineers</a:t>
            </a:r>
            <a:endParaRPr lang="en-US" sz="1400" i="1" dirty="0"/>
          </a:p>
          <a:p>
            <a:pPr lvl="1"/>
            <a:r>
              <a:rPr lang="en-US" sz="1400" dirty="0"/>
              <a:t>Heller and Johnsen Geotechnical Engineers</a:t>
            </a:r>
          </a:p>
          <a:p>
            <a:endParaRPr lang="en-US" sz="1100" dirty="0" smtClean="0"/>
          </a:p>
          <a:p>
            <a:pPr lvl="0"/>
            <a:r>
              <a:rPr lang="en-US" sz="2400" dirty="0" smtClean="0"/>
              <a:t>Storm </a:t>
            </a:r>
            <a:r>
              <a:rPr lang="en-US" sz="2400" dirty="0"/>
              <a:t>damage </a:t>
            </a:r>
            <a:r>
              <a:rPr lang="en-US" sz="2400" dirty="0" smtClean="0"/>
              <a:t>insurance claim, repair, scope and cost estimates </a:t>
            </a:r>
          </a:p>
          <a:p>
            <a:pPr lvl="1"/>
            <a:r>
              <a:rPr lang="en-US" sz="1400" dirty="0" err="1" smtClean="0"/>
              <a:t>Wakelee</a:t>
            </a:r>
            <a:r>
              <a:rPr lang="en-US" sz="1400" dirty="0" smtClean="0"/>
              <a:t> Associates</a:t>
            </a:r>
          </a:p>
          <a:p>
            <a:pPr lvl="1"/>
            <a:r>
              <a:rPr lang="en-US" sz="1400" dirty="0" smtClean="0"/>
              <a:t>Romano Construction</a:t>
            </a:r>
          </a:p>
          <a:p>
            <a:pPr lvl="1"/>
            <a:r>
              <a:rPr lang="en-US" sz="1400" dirty="0" smtClean="0"/>
              <a:t>Saugatuck </a:t>
            </a:r>
            <a:r>
              <a:rPr lang="en-US" sz="1400" dirty="0"/>
              <a:t>Construction </a:t>
            </a:r>
            <a:r>
              <a:rPr lang="en-US" sz="1400" dirty="0" smtClean="0"/>
              <a:t>Group</a:t>
            </a:r>
          </a:p>
          <a:p>
            <a:pPr marL="457200" lvl="1" indent="0">
              <a:buNone/>
            </a:pPr>
            <a:endParaRPr lang="en-US" sz="800" dirty="0" smtClean="0"/>
          </a:p>
          <a:p>
            <a:pPr lvl="0"/>
            <a:r>
              <a:rPr lang="en-US" sz="2400" dirty="0"/>
              <a:t>Engineer, Architect and Construction Manager interviews</a:t>
            </a:r>
          </a:p>
          <a:p>
            <a:pPr lvl="1"/>
            <a:r>
              <a:rPr lang="en-US" sz="1400" dirty="0" smtClean="0"/>
              <a:t>Competitive interview and selection April/May 2013</a:t>
            </a:r>
          </a:p>
          <a:p>
            <a:pPr lvl="1"/>
            <a:r>
              <a:rPr lang="en-US" sz="1400" dirty="0" err="1" smtClean="0"/>
              <a:t>DeStefano</a:t>
            </a:r>
            <a:r>
              <a:rPr lang="en-US" sz="1400" dirty="0" smtClean="0"/>
              <a:t> &amp; Chamberlain and Shawmut Design </a:t>
            </a:r>
            <a:r>
              <a:rPr lang="en-US" sz="1400" dirty="0"/>
              <a:t>&amp;</a:t>
            </a:r>
            <a:r>
              <a:rPr lang="en-US" sz="1400" dirty="0" smtClean="0"/>
              <a:t> Construction selected</a:t>
            </a:r>
          </a:p>
          <a:p>
            <a:pPr marL="457200" lvl="1" indent="0">
              <a:buNone/>
            </a:pPr>
            <a:endParaRPr lang="en-US" sz="600" dirty="0" smtClean="0"/>
          </a:p>
          <a:p>
            <a:r>
              <a:rPr lang="en-US" sz="2400" dirty="0"/>
              <a:t>Public input</a:t>
            </a:r>
          </a:p>
        </p:txBody>
      </p:sp>
      <p:sp>
        <p:nvSpPr>
          <p:cNvPr id="4" name="Slide Number Placeholder 3"/>
          <p:cNvSpPr>
            <a:spLocks noGrp="1"/>
          </p:cNvSpPr>
          <p:nvPr>
            <p:ph type="sldNum" sz="quarter" idx="12"/>
          </p:nvPr>
        </p:nvSpPr>
        <p:spPr/>
        <p:txBody>
          <a:bodyPr/>
          <a:lstStyle/>
          <a:p>
            <a:fld id="{FDC8361B-C258-46C2-A5FD-5F736782BE5B}" type="slidenum">
              <a:rPr lang="en-US" smtClean="0"/>
              <a:t>12</a:t>
            </a:fld>
            <a:endParaRPr lang="en-US"/>
          </a:p>
        </p:txBody>
      </p:sp>
      <p:sp>
        <p:nvSpPr>
          <p:cNvPr id="5" name="Title 1"/>
          <p:cNvSpPr txBox="1">
            <a:spLocks/>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lumMod val="20000"/>
                    <a:lumOff val="80000"/>
                  </a:schemeClr>
                </a:solidFill>
              </a:rPr>
              <a:t>PBC – Research and Due Diligence</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1961627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58200" cy="5105400"/>
          </a:xfrm>
        </p:spPr>
        <p:txBody>
          <a:bodyPr>
            <a:noAutofit/>
          </a:bodyPr>
          <a:lstStyle/>
          <a:p>
            <a:r>
              <a:rPr lang="en-US" sz="2400" dirty="0" smtClean="0"/>
              <a:t>Presentations </a:t>
            </a:r>
            <a:r>
              <a:rPr lang="en-US" sz="2400" dirty="0"/>
              <a:t>before the </a:t>
            </a:r>
            <a:r>
              <a:rPr lang="en-US" sz="2400" dirty="0" smtClean="0"/>
              <a:t>Committee:</a:t>
            </a:r>
            <a:r>
              <a:rPr lang="en-US" sz="2400" dirty="0"/>
              <a:t> </a:t>
            </a:r>
          </a:p>
          <a:p>
            <a:pPr lvl="1"/>
            <a:r>
              <a:rPr lang="en-US" sz="2000" dirty="0"/>
              <a:t>JM </a:t>
            </a:r>
            <a:r>
              <a:rPr lang="en-US" sz="2000" dirty="0" err="1"/>
              <a:t>Albaine</a:t>
            </a:r>
            <a:r>
              <a:rPr lang="en-US" sz="2000" dirty="0"/>
              <a:t> </a:t>
            </a:r>
            <a:r>
              <a:rPr lang="en-US" sz="2000" dirty="0" smtClean="0"/>
              <a:t>Engineering (including results of 8/2013 Public Forum)</a:t>
            </a:r>
          </a:p>
          <a:p>
            <a:pPr lvl="1"/>
            <a:r>
              <a:rPr lang="en-US" sz="2000" dirty="0" err="1" smtClean="0"/>
              <a:t>Roberge</a:t>
            </a:r>
            <a:r>
              <a:rPr lang="en-US" sz="2000" dirty="0" smtClean="0"/>
              <a:t> </a:t>
            </a:r>
            <a:r>
              <a:rPr lang="en-US" sz="2000" dirty="0"/>
              <a:t>Associates Coastal </a:t>
            </a:r>
            <a:r>
              <a:rPr lang="en-US" sz="2000" dirty="0" smtClean="0"/>
              <a:t>Engineers</a:t>
            </a:r>
            <a:endParaRPr lang="en-US" sz="2000" i="1" dirty="0"/>
          </a:p>
          <a:p>
            <a:pPr lvl="1"/>
            <a:r>
              <a:rPr lang="en-US" sz="2000" dirty="0" smtClean="0"/>
              <a:t>Heller </a:t>
            </a:r>
            <a:r>
              <a:rPr lang="en-US" sz="2000" dirty="0"/>
              <a:t>and </a:t>
            </a:r>
            <a:r>
              <a:rPr lang="en-US" sz="2000" dirty="0" err="1"/>
              <a:t>Johnsen</a:t>
            </a:r>
            <a:r>
              <a:rPr lang="en-US" sz="2000" dirty="0"/>
              <a:t> Geotechnical </a:t>
            </a:r>
            <a:r>
              <a:rPr lang="en-US" sz="2000" dirty="0" smtClean="0"/>
              <a:t>Engineers</a:t>
            </a:r>
            <a:endParaRPr lang="en-US" sz="2000" dirty="0"/>
          </a:p>
          <a:p>
            <a:pPr lvl="1"/>
            <a:r>
              <a:rPr lang="en-US" sz="2000" dirty="0" smtClean="0"/>
              <a:t>Fairfield DPW and Engineering Departments</a:t>
            </a:r>
          </a:p>
          <a:p>
            <a:pPr lvl="1"/>
            <a:r>
              <a:rPr lang="en-US" sz="2000" dirty="0" smtClean="0"/>
              <a:t>Building Department</a:t>
            </a:r>
            <a:endParaRPr lang="en-US" sz="2000" dirty="0"/>
          </a:p>
          <a:p>
            <a:pPr lvl="1"/>
            <a:r>
              <a:rPr lang="en-US" sz="2000" dirty="0" smtClean="0"/>
              <a:t>Conservation Department</a:t>
            </a:r>
            <a:endParaRPr lang="en-US" sz="2000" dirty="0"/>
          </a:p>
          <a:p>
            <a:pPr lvl="1"/>
            <a:r>
              <a:rPr lang="en-US" sz="2000" dirty="0" smtClean="0"/>
              <a:t>Parks </a:t>
            </a:r>
            <a:r>
              <a:rPr lang="en-US" sz="2000" dirty="0"/>
              <a:t>and Recreation </a:t>
            </a:r>
            <a:r>
              <a:rPr lang="en-US" sz="2000" dirty="0" smtClean="0"/>
              <a:t>Director</a:t>
            </a:r>
            <a:r>
              <a:rPr lang="en-US" sz="2000" i="1" dirty="0"/>
              <a:t> </a:t>
            </a:r>
            <a:endParaRPr lang="en-US" sz="2000" dirty="0"/>
          </a:p>
          <a:p>
            <a:pPr lvl="1"/>
            <a:r>
              <a:rPr lang="en-US" sz="2000" dirty="0"/>
              <a:t>Town </a:t>
            </a:r>
            <a:r>
              <a:rPr lang="en-US" sz="2000" dirty="0" smtClean="0"/>
              <a:t>Plan and Zoning (including FEMA/Flood Zone requirements)</a:t>
            </a:r>
            <a:endParaRPr lang="en-US" sz="2000" i="1" dirty="0"/>
          </a:p>
          <a:p>
            <a:pPr lvl="1"/>
            <a:r>
              <a:rPr lang="en-US" sz="2000" dirty="0" smtClean="0"/>
              <a:t>Town Risk Manager (insurance settlement)</a:t>
            </a:r>
          </a:p>
          <a:p>
            <a:pPr lvl="1"/>
            <a:r>
              <a:rPr lang="en-US" sz="2000" dirty="0"/>
              <a:t>Flood and Erosion Control Board</a:t>
            </a:r>
          </a:p>
          <a:p>
            <a:pPr lvl="1"/>
            <a:r>
              <a:rPr lang="en-US" sz="2000" dirty="0" smtClean="0"/>
              <a:t>Report regarding additional </a:t>
            </a:r>
            <a:r>
              <a:rPr lang="en-US" sz="2000" dirty="0"/>
              <a:t>soil borings</a:t>
            </a:r>
          </a:p>
          <a:p>
            <a:pPr lvl="1"/>
            <a:endParaRPr lang="en-US" sz="2000" dirty="0"/>
          </a:p>
        </p:txBody>
      </p:sp>
      <p:sp>
        <p:nvSpPr>
          <p:cNvPr id="4" name="Slide Number Placeholder 3"/>
          <p:cNvSpPr>
            <a:spLocks noGrp="1"/>
          </p:cNvSpPr>
          <p:nvPr>
            <p:ph type="sldNum" sz="quarter" idx="12"/>
          </p:nvPr>
        </p:nvSpPr>
        <p:spPr/>
        <p:txBody>
          <a:bodyPr/>
          <a:lstStyle/>
          <a:p>
            <a:fld id="{FDC8361B-C258-46C2-A5FD-5F736782BE5B}" type="slidenum">
              <a:rPr lang="en-US" smtClean="0"/>
              <a:t>13</a:t>
            </a:fld>
            <a:endParaRPr lang="en-US"/>
          </a:p>
        </p:txBody>
      </p:sp>
      <p:sp>
        <p:nvSpPr>
          <p:cNvPr id="6" name="Title 1"/>
          <p:cNvSpPr txBox="1">
            <a:spLocks/>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lumMod val="20000"/>
                    <a:lumOff val="80000"/>
                  </a:schemeClr>
                </a:solidFill>
              </a:rPr>
              <a:t>PBC – Research and Due Diligence</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4048871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C8361B-C258-46C2-A5FD-5F736782BE5B}" type="slidenum">
              <a:rPr lang="en-US" smtClean="0"/>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65639513"/>
              </p:ext>
            </p:extLst>
          </p:nvPr>
        </p:nvGraphicFramePr>
        <p:xfrm>
          <a:off x="457200" y="1447800"/>
          <a:ext cx="8077200" cy="4785360"/>
        </p:xfrm>
        <a:graphic>
          <a:graphicData uri="http://schemas.openxmlformats.org/drawingml/2006/table">
            <a:tbl>
              <a:tblPr firstRow="1" bandRow="1">
                <a:tableStyleId>{9D7B26C5-4107-4FEC-AEDC-1716B250A1EF}</a:tableStyleId>
              </a:tblPr>
              <a:tblGrid>
                <a:gridCol w="4038600"/>
                <a:gridCol w="4038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Extent of foundation</a:t>
                      </a:r>
                      <a:r>
                        <a:rPr lang="en-US" b="0" baseline="0" dirty="0" smtClean="0"/>
                        <a:t> damage</a:t>
                      </a:r>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Beach accretion and loss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0" dirty="0" smtClean="0"/>
                        <a:t>Cause of damage/Contributing factors</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Existing</a:t>
                      </a:r>
                      <a:r>
                        <a:rPr lang="en-US" b="0" baseline="0" dirty="0" smtClean="0"/>
                        <a:t> timber bulkhead location/performance</a:t>
                      </a:r>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Feasibility</a:t>
                      </a:r>
                      <a:r>
                        <a:rPr lang="en-US" b="0" baseline="0" dirty="0" smtClean="0"/>
                        <a:t> of Repairs</a:t>
                      </a:r>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Facility /site impact on neighborhood flooding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Existing</a:t>
                      </a:r>
                      <a:r>
                        <a:rPr lang="en-US" b="0" baseline="0" dirty="0" smtClean="0"/>
                        <a:t> site soil conditions</a:t>
                      </a:r>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Constructability</a:t>
                      </a:r>
                      <a:r>
                        <a:rPr lang="en-US" b="0" baseline="0" dirty="0" smtClean="0"/>
                        <a:t> and project safety</a:t>
                      </a:r>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0" dirty="0" smtClean="0"/>
                        <a:t>Footing depths</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Building</a:t>
                      </a:r>
                      <a:r>
                        <a:rPr lang="en-US" b="0" baseline="0" dirty="0" smtClean="0"/>
                        <a:t> height and mass – impact on neighborhood</a:t>
                      </a:r>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Alternate foundation designs and soil</a:t>
                      </a:r>
                      <a:r>
                        <a:rPr lang="en-US" b="0" baseline="0" dirty="0" smtClean="0"/>
                        <a:t> bearing quality/capacity</a:t>
                      </a:r>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Project Cost</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Coastal Storm</a:t>
                      </a:r>
                      <a:r>
                        <a:rPr lang="en-US" b="0" baseline="0" dirty="0" smtClean="0"/>
                        <a:t> Impacts – past and future</a:t>
                      </a:r>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Cost recovery</a:t>
                      </a:r>
                      <a:r>
                        <a:rPr lang="en-US" b="0" baseline="0" dirty="0" smtClean="0"/>
                        <a:t> funding resources</a:t>
                      </a:r>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0" dirty="0" smtClean="0"/>
                        <a:t>Coastal</a:t>
                      </a:r>
                      <a:r>
                        <a:rPr lang="en-US" b="0" baseline="0" dirty="0" smtClean="0"/>
                        <a:t> Storm protection</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Insurance Claims</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FEMA Flood Zone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Schedule</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FEMA</a:t>
                      </a:r>
                      <a:r>
                        <a:rPr lang="en-US" b="0" baseline="0" dirty="0" smtClean="0"/>
                        <a:t> Reimbursement Rules</a:t>
                      </a:r>
                      <a:endParaRPr lang="en-US"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t>Chief Fiscal Officer</a:t>
                      </a:r>
                      <a:r>
                        <a:rPr lang="en-US" b="0" baseline="0" dirty="0" smtClean="0"/>
                        <a:t> Financial Summary</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itle 1"/>
          <p:cNvSpPr txBox="1">
            <a:spLocks/>
          </p:cNvSpPr>
          <p:nvPr/>
        </p:nvSpPr>
        <p:spPr>
          <a:xfrm>
            <a:off x="0" y="0"/>
            <a:ext cx="9144000" cy="1143000"/>
          </a:xfrm>
          <a:prstGeom prst="rect">
            <a:avLst/>
          </a:prstGeom>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lumMod val="20000"/>
                    <a:lumOff val="80000"/>
                  </a:schemeClr>
                </a:solidFill>
              </a:rPr>
              <a:t>PBC – Factors Considered</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2490169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rmAutofit/>
          </a:bodyPr>
          <a:lstStyle/>
          <a:p>
            <a:r>
              <a:rPr lang="en-US" sz="4000" dirty="0" smtClean="0">
                <a:solidFill>
                  <a:schemeClr val="accent1">
                    <a:lumMod val="20000"/>
                    <a:lumOff val="80000"/>
                  </a:schemeClr>
                </a:solidFill>
              </a:rPr>
              <a:t>Repair </a:t>
            </a:r>
            <a:r>
              <a:rPr lang="en-US" sz="4000" dirty="0">
                <a:solidFill>
                  <a:schemeClr val="accent1">
                    <a:lumMod val="20000"/>
                    <a:lumOff val="80000"/>
                  </a:schemeClr>
                </a:solidFill>
              </a:rPr>
              <a:t>Options</a:t>
            </a:r>
          </a:p>
        </p:txBody>
      </p:sp>
      <p:sp>
        <p:nvSpPr>
          <p:cNvPr id="3" name="Content Placeholder 2"/>
          <p:cNvSpPr>
            <a:spLocks noGrp="1"/>
          </p:cNvSpPr>
          <p:nvPr>
            <p:ph idx="1"/>
          </p:nvPr>
        </p:nvSpPr>
        <p:spPr>
          <a:xfrm>
            <a:off x="533400" y="1219200"/>
            <a:ext cx="8229600" cy="5257800"/>
          </a:xfrm>
        </p:spPr>
        <p:txBody>
          <a:bodyPr>
            <a:normAutofit lnSpcReduction="10000"/>
          </a:bodyPr>
          <a:lstStyle/>
          <a:p>
            <a:r>
              <a:rPr lang="en-US" sz="2400" dirty="0" smtClean="0"/>
              <a:t>PBC reviewed 11 repair options to varying degrees </a:t>
            </a:r>
          </a:p>
          <a:p>
            <a:pPr lvl="2"/>
            <a:r>
              <a:rPr lang="en-US" sz="2000" dirty="0"/>
              <a:t>8 options were reviewed during the 8/14 Committee meeting</a:t>
            </a:r>
          </a:p>
          <a:p>
            <a:pPr lvl="2"/>
            <a:r>
              <a:rPr lang="en-US" sz="2000" dirty="0"/>
              <a:t>3 options were added after the 8/14 meeting (two in response to public comment)</a:t>
            </a:r>
          </a:p>
          <a:p>
            <a:pPr lvl="1"/>
            <a:endParaRPr lang="en-US" sz="2400" dirty="0" smtClean="0"/>
          </a:p>
          <a:p>
            <a:r>
              <a:rPr lang="en-US" sz="2400" dirty="0" smtClean="0"/>
              <a:t>5 repair options given final consideration</a:t>
            </a:r>
          </a:p>
          <a:p>
            <a:pPr lvl="2"/>
            <a:r>
              <a:rPr lang="en-US" sz="2000" dirty="0" smtClean="0"/>
              <a:t>Repair </a:t>
            </a:r>
            <a:r>
              <a:rPr lang="en-US" sz="2000" dirty="0"/>
              <a:t>&amp;</a:t>
            </a:r>
            <a:r>
              <a:rPr lang="en-US" sz="2000" dirty="0" smtClean="0"/>
              <a:t> Protect (</a:t>
            </a:r>
            <a:r>
              <a:rPr lang="en-US" sz="2000" dirty="0"/>
              <a:t>O</a:t>
            </a:r>
            <a:r>
              <a:rPr lang="en-US" sz="2000" dirty="0" smtClean="0"/>
              <a:t>ption 1)</a:t>
            </a:r>
          </a:p>
          <a:p>
            <a:pPr lvl="2"/>
            <a:r>
              <a:rPr lang="en-US" sz="2000" dirty="0" smtClean="0"/>
              <a:t>Complete Demolition </a:t>
            </a:r>
            <a:r>
              <a:rPr lang="en-US" sz="2000" dirty="0"/>
              <a:t>&amp;</a:t>
            </a:r>
            <a:r>
              <a:rPr lang="en-US" sz="2000" dirty="0" smtClean="0"/>
              <a:t> </a:t>
            </a:r>
            <a:r>
              <a:rPr lang="en-US" sz="2000" dirty="0"/>
              <a:t>S</a:t>
            </a:r>
            <a:r>
              <a:rPr lang="en-US" sz="2000" dirty="0" smtClean="0"/>
              <a:t>ite Reconstruction (Option 8)</a:t>
            </a:r>
          </a:p>
          <a:p>
            <a:pPr lvl="2"/>
            <a:r>
              <a:rPr lang="en-US" sz="2000" dirty="0" smtClean="0"/>
              <a:t>Demolition &amp; Construct </a:t>
            </a:r>
            <a:r>
              <a:rPr lang="en-US" sz="2000" dirty="0"/>
              <a:t>S</a:t>
            </a:r>
            <a:r>
              <a:rPr lang="en-US" sz="2000" dirty="0" smtClean="0"/>
              <a:t>maller Facility (Option 9)</a:t>
            </a:r>
          </a:p>
          <a:p>
            <a:pPr lvl="2"/>
            <a:r>
              <a:rPr lang="en-US" sz="2000" dirty="0" smtClean="0"/>
              <a:t>Modify &amp; Raise Building (Option 7)*</a:t>
            </a:r>
          </a:p>
          <a:p>
            <a:pPr lvl="2"/>
            <a:r>
              <a:rPr lang="en-US" sz="2000" dirty="0" smtClean="0"/>
              <a:t>Modify &amp; Raise Building and Reconstruct East Wing (Option 7A)</a:t>
            </a:r>
          </a:p>
          <a:p>
            <a:pPr lvl="2"/>
            <a:endParaRPr lang="en-US" sz="2000" dirty="0"/>
          </a:p>
          <a:p>
            <a:pPr marL="114300" indent="0">
              <a:buNone/>
            </a:pPr>
            <a:r>
              <a:rPr lang="en-US" sz="1700" dirty="0" smtClean="0"/>
              <a:t>* The Committee originally approved Option 7.  Option 7A was subsequently approved after financial information based on FEMA rules were provided by the Chief Fiscal Officer and endorsement given by the Parks and Recreation Department.</a:t>
            </a:r>
          </a:p>
          <a:p>
            <a:pPr lvl="3"/>
            <a:endParaRPr lang="en-US" sz="1700" dirty="0"/>
          </a:p>
          <a:p>
            <a:endParaRPr lang="en-US" sz="1700" dirty="0" smtClean="0">
              <a:solidFill>
                <a:srgbClr val="FF0000"/>
              </a:solidFill>
            </a:endParaRPr>
          </a:p>
          <a:p>
            <a:pPr marL="585216" lvl="1" indent="0">
              <a:buNone/>
            </a:pPr>
            <a:endParaRPr lang="en-US" dirty="0" smtClean="0">
              <a:solidFill>
                <a:srgbClr val="FF0000"/>
              </a:solidFill>
            </a:endParaRPr>
          </a:p>
          <a:p>
            <a:pPr lvl="1"/>
            <a:endParaRPr lang="en-US" dirty="0"/>
          </a:p>
          <a:p>
            <a:pPr lvl="1"/>
            <a:endParaRPr lang="en-US" dirty="0" smtClean="0"/>
          </a:p>
        </p:txBody>
      </p:sp>
      <p:sp>
        <p:nvSpPr>
          <p:cNvPr id="4" name="Slide Number Placeholder 3"/>
          <p:cNvSpPr>
            <a:spLocks noGrp="1"/>
          </p:cNvSpPr>
          <p:nvPr>
            <p:ph type="sldNum" sz="quarter" idx="12"/>
          </p:nvPr>
        </p:nvSpPr>
        <p:spPr/>
        <p:txBody>
          <a:bodyPr/>
          <a:lstStyle/>
          <a:p>
            <a:fld id="{FDC8361B-C258-46C2-A5FD-5F736782BE5B}" type="slidenum">
              <a:rPr lang="en-US" smtClean="0"/>
              <a:t>15</a:t>
            </a:fld>
            <a:endParaRPr lang="en-US" dirty="0"/>
          </a:p>
        </p:txBody>
      </p:sp>
    </p:spTree>
    <p:extLst>
      <p:ext uri="{BB962C8B-B14F-4D97-AF65-F5344CB8AC3E}">
        <p14:creationId xmlns:p14="http://schemas.microsoft.com/office/powerpoint/2010/main" val="67799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200" cy="1219200"/>
          </a:xfrm>
        </p:spPr>
        <p:txBody>
          <a:bodyPr>
            <a:normAutofit/>
          </a:bodyPr>
          <a:lstStyle/>
          <a:p>
            <a:r>
              <a:rPr lang="en-US" sz="4000" dirty="0" smtClean="0">
                <a:solidFill>
                  <a:schemeClr val="accent1">
                    <a:lumMod val="20000"/>
                    <a:lumOff val="80000"/>
                  </a:schemeClr>
                </a:solidFill>
              </a:rPr>
              <a:t>Background</a:t>
            </a:r>
            <a:endParaRPr lang="en-US" sz="4000" dirty="0">
              <a:solidFill>
                <a:schemeClr val="accent1">
                  <a:lumMod val="20000"/>
                  <a:lumOff val="80000"/>
                </a:schemeClr>
              </a:solidFill>
            </a:endParaRPr>
          </a:p>
        </p:txBody>
      </p:sp>
      <p:sp>
        <p:nvSpPr>
          <p:cNvPr id="3" name="Content Placeholder 2"/>
          <p:cNvSpPr>
            <a:spLocks noGrp="1"/>
          </p:cNvSpPr>
          <p:nvPr>
            <p:ph idx="1"/>
          </p:nvPr>
        </p:nvSpPr>
        <p:spPr>
          <a:xfrm>
            <a:off x="533400" y="1219200"/>
            <a:ext cx="8229600" cy="5090160"/>
          </a:xfrm>
        </p:spPr>
        <p:txBody>
          <a:bodyPr>
            <a:noAutofit/>
          </a:bodyPr>
          <a:lstStyle/>
          <a:p>
            <a:r>
              <a:rPr lang="en-US" sz="2400" dirty="0" smtClean="0"/>
              <a:t>Pavilion Appraised Value:   $5,400,000 (determined during insurance settlement)</a:t>
            </a:r>
          </a:p>
          <a:p>
            <a:endParaRPr lang="en-US" sz="2400" dirty="0"/>
          </a:p>
          <a:p>
            <a:r>
              <a:rPr lang="en-US" sz="2400" dirty="0" smtClean="0"/>
              <a:t>Current FEMA requirements must be followed if the value of the repair is greater then 50% of the appraised value of the building.</a:t>
            </a:r>
            <a:endParaRPr lang="en-US" sz="2400" dirty="0"/>
          </a:p>
          <a:p>
            <a:pPr lvl="1"/>
            <a:r>
              <a:rPr lang="en-US" sz="2400" dirty="0" smtClean="0"/>
              <a:t>Pavilion actual construction cost would need to be no greater than $2,650,000</a:t>
            </a:r>
          </a:p>
          <a:p>
            <a:pPr marL="585216" lvl="1" indent="0">
              <a:buNone/>
            </a:pPr>
            <a:endParaRPr lang="en-US" sz="2400" b="1" dirty="0" smtClean="0"/>
          </a:p>
          <a:p>
            <a:r>
              <a:rPr lang="en-US" sz="2400" dirty="0" smtClean="0"/>
              <a:t>Coastal and Structural Engineering Recommendation: the  </a:t>
            </a:r>
            <a:r>
              <a:rPr lang="en-US" sz="2400" dirty="0"/>
              <a:t>building should be re-supported on a new flood-resistant pile foundation </a:t>
            </a:r>
            <a:r>
              <a:rPr lang="en-US" sz="2400" dirty="0" smtClean="0"/>
              <a:t>system</a:t>
            </a:r>
          </a:p>
          <a:p>
            <a:endParaRPr lang="en-US" sz="2000" dirty="0"/>
          </a:p>
          <a:p>
            <a:pPr marL="585216" lvl="1" indent="0">
              <a:buNone/>
            </a:pPr>
            <a:endParaRPr lang="en-US" sz="1900" dirty="0" smtClean="0"/>
          </a:p>
          <a:p>
            <a:pPr marL="585216" lvl="1" indent="0">
              <a:buNone/>
            </a:pPr>
            <a:r>
              <a:rPr lang="en-US" sz="1900" dirty="0" smtClean="0"/>
              <a:t>	</a:t>
            </a:r>
          </a:p>
        </p:txBody>
      </p:sp>
      <p:sp>
        <p:nvSpPr>
          <p:cNvPr id="4" name="Slide Number Placeholder 3"/>
          <p:cNvSpPr>
            <a:spLocks noGrp="1"/>
          </p:cNvSpPr>
          <p:nvPr>
            <p:ph type="sldNum" sz="quarter" idx="12"/>
          </p:nvPr>
        </p:nvSpPr>
        <p:spPr/>
        <p:txBody>
          <a:bodyPr/>
          <a:lstStyle/>
          <a:p>
            <a:fld id="{FDC8361B-C258-46C2-A5FD-5F736782BE5B}" type="slidenum">
              <a:rPr lang="en-US" smtClean="0"/>
              <a:t>16</a:t>
            </a:fld>
            <a:endParaRPr lang="en-US" dirty="0"/>
          </a:p>
        </p:txBody>
      </p:sp>
    </p:spTree>
    <p:extLst>
      <p:ext uri="{BB962C8B-B14F-4D97-AF65-F5344CB8AC3E}">
        <p14:creationId xmlns:p14="http://schemas.microsoft.com/office/powerpoint/2010/main" val="3347677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C8361B-C258-46C2-A5FD-5F736782BE5B}" type="slidenum">
              <a:rPr lang="en-US" smtClean="0"/>
              <a:t>17</a:t>
            </a:fld>
            <a:endParaRPr lang="en-US"/>
          </a:p>
        </p:txBody>
      </p:sp>
      <p:sp>
        <p:nvSpPr>
          <p:cNvPr id="17" name="Title 1"/>
          <p:cNvSpPr>
            <a:spLocks noGrp="1"/>
          </p:cNvSpPr>
          <p:nvPr>
            <p:ph type="title"/>
          </p:nvPr>
        </p:nvSpPr>
        <p:spPr>
          <a:xfrm>
            <a:off x="-76200" y="0"/>
            <a:ext cx="9220200" cy="1219200"/>
          </a:xfrm>
        </p:spPr>
        <p:txBody>
          <a:bodyPr>
            <a:normAutofit/>
          </a:bodyPr>
          <a:lstStyle/>
          <a:p>
            <a:r>
              <a:rPr lang="en-US" sz="4000" dirty="0" smtClean="0">
                <a:solidFill>
                  <a:schemeClr val="accent1">
                    <a:lumMod val="20000"/>
                    <a:lumOff val="80000"/>
                  </a:schemeClr>
                </a:solidFill>
              </a:rPr>
              <a:t>Background (cont’d)</a:t>
            </a:r>
            <a:endParaRPr lang="en-US" sz="4000" dirty="0">
              <a:solidFill>
                <a:schemeClr val="accent1">
                  <a:lumMod val="20000"/>
                  <a:lumOff val="80000"/>
                </a:schemeClr>
              </a:solidFill>
            </a:endParaRPr>
          </a:p>
        </p:txBody>
      </p:sp>
      <p:pic>
        <p:nvPicPr>
          <p:cNvPr id="6" name="Picture 5"/>
          <p:cNvPicPr>
            <a:picLocks noChangeAspect="1"/>
          </p:cNvPicPr>
          <p:nvPr/>
        </p:nvPicPr>
        <p:blipFill>
          <a:blip r:embed="rId2"/>
          <a:stretch>
            <a:fillRect/>
          </a:stretch>
        </p:blipFill>
        <p:spPr>
          <a:xfrm>
            <a:off x="471377" y="1066800"/>
            <a:ext cx="8096250" cy="5181600"/>
          </a:xfrm>
          <a:prstGeom prst="rect">
            <a:avLst/>
          </a:prstGeom>
        </p:spPr>
      </p:pic>
    </p:spTree>
    <p:extLst>
      <p:ext uri="{BB962C8B-B14F-4D97-AF65-F5344CB8AC3E}">
        <p14:creationId xmlns:p14="http://schemas.microsoft.com/office/powerpoint/2010/main" val="3123388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5090160"/>
          </a:xfrm>
        </p:spPr>
        <p:txBody>
          <a:bodyPr>
            <a:noAutofit/>
          </a:bodyPr>
          <a:lstStyle/>
          <a:p>
            <a:r>
              <a:rPr lang="en-US" sz="2400" dirty="0" smtClean="0"/>
              <a:t>Site FEMA Flood Zone changed from an </a:t>
            </a:r>
            <a:r>
              <a:rPr lang="en-US" sz="2400" u="sng" dirty="0" smtClean="0"/>
              <a:t>A zone</a:t>
            </a:r>
            <a:r>
              <a:rPr lang="en-US" sz="2400" dirty="0" smtClean="0"/>
              <a:t> (moderate wave action) to a </a:t>
            </a:r>
            <a:r>
              <a:rPr lang="en-US" sz="2400" u="sng" dirty="0" smtClean="0"/>
              <a:t>V zone</a:t>
            </a:r>
            <a:r>
              <a:rPr lang="en-US" sz="2400" dirty="0" smtClean="0"/>
              <a:t> (high velocity wave action)  </a:t>
            </a:r>
          </a:p>
          <a:p>
            <a:endParaRPr lang="en-US" sz="2400" dirty="0"/>
          </a:p>
          <a:p>
            <a:pPr lvl="1"/>
            <a:r>
              <a:rPr lang="en-US" sz="2400" dirty="0"/>
              <a:t>Original construction was FEMA AE </a:t>
            </a:r>
            <a:r>
              <a:rPr lang="en-US" sz="2400" dirty="0" smtClean="0"/>
              <a:t>Zone</a:t>
            </a:r>
          </a:p>
          <a:p>
            <a:pPr lvl="1"/>
            <a:endParaRPr lang="en-US" sz="2400" dirty="0"/>
          </a:p>
          <a:p>
            <a:pPr lvl="1"/>
            <a:r>
              <a:rPr lang="en-US" sz="2400" dirty="0" smtClean="0"/>
              <a:t>AE </a:t>
            </a:r>
            <a:r>
              <a:rPr lang="en-US" sz="2400" dirty="0"/>
              <a:t>zone:  Base Flood Elevation (BFE) of 11.0’ finish </a:t>
            </a:r>
            <a:r>
              <a:rPr lang="en-US" sz="2400" dirty="0" smtClean="0"/>
              <a:t>floor</a:t>
            </a:r>
          </a:p>
          <a:p>
            <a:pPr lvl="1"/>
            <a:endParaRPr lang="en-US" sz="2400" dirty="0"/>
          </a:p>
          <a:p>
            <a:pPr lvl="1"/>
            <a:r>
              <a:rPr lang="en-US" sz="2400" dirty="0" smtClean="0"/>
              <a:t>V zone:  Base Flood Elevation (BFE) of 13.0’ </a:t>
            </a:r>
            <a:endParaRPr lang="en-US" sz="2400" dirty="0"/>
          </a:p>
          <a:p>
            <a:pPr lvl="2"/>
            <a:r>
              <a:rPr lang="en-US" sz="2000" dirty="0" smtClean="0"/>
              <a:t>(Note: measured </a:t>
            </a:r>
            <a:r>
              <a:rPr lang="en-US" sz="2000" dirty="0"/>
              <a:t>to </a:t>
            </a:r>
            <a:r>
              <a:rPr lang="en-US" sz="2000" dirty="0" smtClean="0"/>
              <a:t>lowest horizontal structural element)</a:t>
            </a:r>
          </a:p>
          <a:p>
            <a:pPr marL="585216" lvl="1" indent="0">
              <a:buNone/>
            </a:pPr>
            <a:endParaRPr lang="en-US" sz="1900" dirty="0" smtClean="0"/>
          </a:p>
          <a:p>
            <a:pPr marL="585216" lvl="1" indent="0">
              <a:buNone/>
            </a:pPr>
            <a:r>
              <a:rPr lang="en-US" sz="1900" dirty="0" smtClean="0"/>
              <a:t>	</a:t>
            </a:r>
          </a:p>
        </p:txBody>
      </p:sp>
      <p:sp>
        <p:nvSpPr>
          <p:cNvPr id="4" name="Slide Number Placeholder 3"/>
          <p:cNvSpPr>
            <a:spLocks noGrp="1"/>
          </p:cNvSpPr>
          <p:nvPr>
            <p:ph type="sldNum" sz="quarter" idx="12"/>
          </p:nvPr>
        </p:nvSpPr>
        <p:spPr/>
        <p:txBody>
          <a:bodyPr/>
          <a:lstStyle/>
          <a:p>
            <a:fld id="{FDC8361B-C258-46C2-A5FD-5F736782BE5B}" type="slidenum">
              <a:rPr lang="en-US" smtClean="0"/>
              <a:t>18</a:t>
            </a:fld>
            <a:endParaRPr lang="en-US" dirty="0"/>
          </a:p>
        </p:txBody>
      </p:sp>
      <p:sp>
        <p:nvSpPr>
          <p:cNvPr id="7" name="Title 1"/>
          <p:cNvSpPr>
            <a:spLocks noGrp="1"/>
          </p:cNvSpPr>
          <p:nvPr>
            <p:ph type="title"/>
          </p:nvPr>
        </p:nvSpPr>
        <p:spPr>
          <a:xfrm>
            <a:off x="-76200" y="0"/>
            <a:ext cx="9220200" cy="1219200"/>
          </a:xfrm>
        </p:spPr>
        <p:txBody>
          <a:bodyPr>
            <a:normAutofit/>
          </a:bodyPr>
          <a:lstStyle/>
          <a:p>
            <a:r>
              <a:rPr lang="en-US" sz="4000" dirty="0" smtClean="0">
                <a:solidFill>
                  <a:schemeClr val="accent1">
                    <a:lumMod val="20000"/>
                    <a:lumOff val="80000"/>
                  </a:schemeClr>
                </a:solidFill>
              </a:rPr>
              <a:t>Background (cont’d)</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3872702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C8361B-C258-46C2-A5FD-5F736782BE5B}" type="slidenum">
              <a:rPr lang="en-US" smtClean="0"/>
              <a:t>19</a:t>
            </a:fld>
            <a:endParaRPr lang="en-US" dirty="0"/>
          </a:p>
        </p:txBody>
      </p:sp>
      <p:sp>
        <p:nvSpPr>
          <p:cNvPr id="7" name="Title 1"/>
          <p:cNvSpPr>
            <a:spLocks noGrp="1"/>
          </p:cNvSpPr>
          <p:nvPr>
            <p:ph type="title"/>
          </p:nvPr>
        </p:nvSpPr>
        <p:spPr>
          <a:xfrm>
            <a:off x="-76200" y="0"/>
            <a:ext cx="9220200" cy="1219200"/>
          </a:xfrm>
        </p:spPr>
        <p:txBody>
          <a:bodyPr>
            <a:normAutofit/>
          </a:bodyPr>
          <a:lstStyle/>
          <a:p>
            <a:r>
              <a:rPr lang="en-US" sz="4000" dirty="0" smtClean="0">
                <a:solidFill>
                  <a:schemeClr val="accent1">
                    <a:lumMod val="20000"/>
                    <a:lumOff val="80000"/>
                  </a:schemeClr>
                </a:solidFill>
              </a:rPr>
              <a:t>Background (cont’d)</a:t>
            </a:r>
            <a:endParaRPr lang="en-US" sz="4000" dirty="0">
              <a:solidFill>
                <a:schemeClr val="accent1">
                  <a:lumMod val="20000"/>
                  <a:lumOff val="80000"/>
                </a:schemeClr>
              </a:solidFill>
            </a:endParaRPr>
          </a:p>
        </p:txBody>
      </p:sp>
      <p:pic>
        <p:nvPicPr>
          <p:cNvPr id="8" name="Content Placeholder 7"/>
          <p:cNvPicPr>
            <a:picLocks noGrp="1" noChangeAspect="1"/>
          </p:cNvPicPr>
          <p:nvPr>
            <p:ph idx="1"/>
          </p:nvPr>
        </p:nvPicPr>
        <p:blipFill>
          <a:blip r:embed="rId2"/>
          <a:stretch>
            <a:fillRect/>
          </a:stretch>
        </p:blipFill>
        <p:spPr>
          <a:xfrm>
            <a:off x="685800" y="1023348"/>
            <a:ext cx="7696200" cy="5209178"/>
          </a:xfrm>
          <a:prstGeom prst="rect">
            <a:avLst/>
          </a:prstGeom>
        </p:spPr>
      </p:pic>
    </p:spTree>
    <p:extLst>
      <p:ext uri="{BB962C8B-B14F-4D97-AF65-F5344CB8AC3E}">
        <p14:creationId xmlns:p14="http://schemas.microsoft.com/office/powerpoint/2010/main" val="114151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0978"/>
            <a:ext cx="8229600" cy="4709160"/>
          </a:xfrm>
        </p:spPr>
        <p:txBody>
          <a:bodyPr>
            <a:normAutofit/>
          </a:bodyPr>
          <a:lstStyle/>
          <a:p>
            <a:r>
              <a:rPr lang="en-US" sz="2400" dirty="0" smtClean="0"/>
              <a:t>Committee Charge</a:t>
            </a:r>
          </a:p>
          <a:p>
            <a:r>
              <a:rPr lang="en-US" sz="2400" dirty="0" smtClean="0"/>
              <a:t>Site Protection</a:t>
            </a:r>
          </a:p>
          <a:p>
            <a:r>
              <a:rPr lang="en-US" sz="2400" dirty="0" smtClean="0"/>
              <a:t>Research &amp; Due Diligence, Considerations</a:t>
            </a:r>
          </a:p>
          <a:p>
            <a:r>
              <a:rPr lang="en-US" sz="2400" dirty="0" smtClean="0"/>
              <a:t>Repair Options</a:t>
            </a:r>
          </a:p>
          <a:p>
            <a:r>
              <a:rPr lang="en-US" sz="2400" dirty="0" smtClean="0"/>
              <a:t>Background</a:t>
            </a:r>
          </a:p>
          <a:p>
            <a:r>
              <a:rPr lang="en-US" sz="2400" dirty="0" smtClean="0"/>
              <a:t>Recommended Design Detail</a:t>
            </a:r>
          </a:p>
          <a:p>
            <a:r>
              <a:rPr lang="en-US" sz="2400" dirty="0" smtClean="0"/>
              <a:t>Bulkhead Improvements</a:t>
            </a:r>
          </a:p>
        </p:txBody>
      </p:sp>
      <p:sp>
        <p:nvSpPr>
          <p:cNvPr id="4" name="Slide Number Placeholder 3"/>
          <p:cNvSpPr>
            <a:spLocks noGrp="1"/>
          </p:cNvSpPr>
          <p:nvPr>
            <p:ph type="sldNum" sz="quarter" idx="12"/>
          </p:nvPr>
        </p:nvSpPr>
        <p:spPr/>
        <p:txBody>
          <a:bodyPr/>
          <a:lstStyle/>
          <a:p>
            <a:fld id="{FDC8361B-C258-46C2-A5FD-5F736782BE5B}" type="slidenum">
              <a:rPr lang="en-US" smtClean="0"/>
              <a:t>2</a:t>
            </a:fld>
            <a:endParaRPr lang="en-US" dirty="0"/>
          </a:p>
        </p:txBody>
      </p:sp>
      <p:sp>
        <p:nvSpPr>
          <p:cNvPr id="6" name="Title 1"/>
          <p:cNvSpPr txBox="1">
            <a:spLocks/>
          </p:cNvSpPr>
          <p:nvPr/>
        </p:nvSpPr>
        <p:spPr>
          <a:xfrm>
            <a:off x="7545" y="0"/>
            <a:ext cx="9144000" cy="1143000"/>
          </a:xfrm>
          <a:prstGeom prst="rect">
            <a:avLst/>
          </a:prstGeom>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lumMod val="20000"/>
                    <a:lumOff val="80000"/>
                  </a:schemeClr>
                </a:solidFill>
              </a:rPr>
              <a:t>Presentation Agenda</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1699389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343400"/>
          </a:xfrm>
        </p:spPr>
        <p:txBody>
          <a:bodyPr>
            <a:normAutofit/>
          </a:bodyPr>
          <a:lstStyle/>
          <a:p>
            <a:r>
              <a:rPr lang="en-US" sz="2400" dirty="0" smtClean="0"/>
              <a:t>Demolish </a:t>
            </a:r>
            <a:r>
              <a:rPr lang="en-US" sz="2400" dirty="0"/>
              <a:t>the East </a:t>
            </a:r>
            <a:r>
              <a:rPr lang="en-US" sz="2400" dirty="0" smtClean="0"/>
              <a:t>Wing and exterior decks</a:t>
            </a:r>
          </a:p>
          <a:p>
            <a:pPr marL="800100" lvl="2" indent="-400050">
              <a:buNone/>
            </a:pPr>
            <a:r>
              <a:rPr lang="en-US" dirty="0"/>
              <a:t>	</a:t>
            </a:r>
            <a:r>
              <a:rPr lang="en-US" dirty="0" smtClean="0"/>
              <a:t>Not </a:t>
            </a:r>
            <a:r>
              <a:rPr lang="en-US" dirty="0"/>
              <a:t>financially practical to move – tear off and reconstruct</a:t>
            </a:r>
          </a:p>
          <a:p>
            <a:r>
              <a:rPr lang="en-US" sz="2400" dirty="0" smtClean="0"/>
              <a:t>Lift/move </a:t>
            </a:r>
            <a:r>
              <a:rPr lang="en-US" sz="2400" dirty="0"/>
              <a:t>the West Wing building </a:t>
            </a:r>
            <a:r>
              <a:rPr lang="en-US" sz="2400" dirty="0" smtClean="0"/>
              <a:t>into </a:t>
            </a:r>
            <a:r>
              <a:rPr lang="en-US" sz="2400" dirty="0"/>
              <a:t>the parking lot </a:t>
            </a:r>
          </a:p>
          <a:p>
            <a:pPr marL="0" indent="0">
              <a:buNone/>
            </a:pPr>
            <a:r>
              <a:rPr lang="en-US" sz="2400" dirty="0" smtClean="0"/>
              <a:t>	Repair structural and non-structural damage</a:t>
            </a:r>
          </a:p>
          <a:p>
            <a:r>
              <a:rPr lang="en-US" sz="2400" dirty="0" smtClean="0"/>
              <a:t>Construct </a:t>
            </a:r>
            <a:r>
              <a:rPr lang="en-US" sz="2400" dirty="0"/>
              <a:t>new </a:t>
            </a:r>
            <a:r>
              <a:rPr lang="en-US" sz="2400" dirty="0" smtClean="0"/>
              <a:t>pile supported foundations for East and West Wings</a:t>
            </a:r>
          </a:p>
          <a:p>
            <a:r>
              <a:rPr lang="en-US" sz="2400" dirty="0" smtClean="0"/>
              <a:t>New steel elements supporting floor structure</a:t>
            </a:r>
          </a:p>
          <a:p>
            <a:r>
              <a:rPr lang="en-US" sz="2400" dirty="0" smtClean="0"/>
              <a:t>Redesign and reconstruct East Wing </a:t>
            </a:r>
          </a:p>
          <a:p>
            <a:r>
              <a:rPr lang="en-US" sz="2400" dirty="0" smtClean="0"/>
              <a:t>Create a new, continuous berm connecting Durrell Pavilion to Rickards Beach </a:t>
            </a:r>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FDC8361B-C258-46C2-A5FD-5F736782BE5B}" type="slidenum">
              <a:rPr lang="en-US" smtClean="0"/>
              <a:t>20</a:t>
            </a:fld>
            <a:endParaRPr lang="en-US"/>
          </a:p>
        </p:txBody>
      </p:sp>
      <p:sp>
        <p:nvSpPr>
          <p:cNvPr id="5" name="Title 1"/>
          <p:cNvSpPr>
            <a:spLocks noGrp="1"/>
          </p:cNvSpPr>
          <p:nvPr>
            <p:ph type="title"/>
          </p:nvPr>
        </p:nvSpPr>
        <p:spPr>
          <a:xfrm>
            <a:off x="0" y="152400"/>
            <a:ext cx="9144000" cy="1219200"/>
          </a:xfrm>
        </p:spPr>
        <p:txBody>
          <a:bodyPr>
            <a:normAutofit/>
          </a:bodyPr>
          <a:lstStyle/>
          <a:p>
            <a:r>
              <a:rPr lang="en-US" sz="3600" dirty="0" smtClean="0">
                <a:solidFill>
                  <a:schemeClr val="accent1">
                    <a:lumMod val="20000"/>
                    <a:lumOff val="80000"/>
                  </a:schemeClr>
                </a:solidFill>
              </a:rPr>
              <a:t>Option 7A Repair and Reconstruct </a:t>
            </a:r>
            <a:br>
              <a:rPr lang="en-US" sz="3600" dirty="0" smtClean="0">
                <a:solidFill>
                  <a:schemeClr val="accent1">
                    <a:lumMod val="20000"/>
                    <a:lumOff val="80000"/>
                  </a:schemeClr>
                </a:solidFill>
              </a:rPr>
            </a:br>
            <a:r>
              <a:rPr lang="en-US" sz="3600" dirty="0" smtClean="0">
                <a:solidFill>
                  <a:schemeClr val="accent1">
                    <a:lumMod val="20000"/>
                    <a:lumOff val="80000"/>
                  </a:schemeClr>
                </a:solidFill>
              </a:rPr>
              <a:t>Committee Recommended Approach</a:t>
            </a:r>
            <a:endParaRPr lang="en-US" sz="3600" dirty="0">
              <a:solidFill>
                <a:schemeClr val="accent1">
                  <a:lumMod val="20000"/>
                  <a:lumOff val="80000"/>
                </a:schemeClr>
              </a:solidFill>
            </a:endParaRPr>
          </a:p>
        </p:txBody>
      </p:sp>
    </p:spTree>
    <p:extLst>
      <p:ext uri="{BB962C8B-B14F-4D97-AF65-F5344CB8AC3E}">
        <p14:creationId xmlns:p14="http://schemas.microsoft.com/office/powerpoint/2010/main" val="615315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343400"/>
          </a:xfrm>
        </p:spPr>
        <p:txBody>
          <a:bodyPr>
            <a:normAutofit/>
          </a:bodyPr>
          <a:lstStyle/>
          <a:p>
            <a:r>
              <a:rPr lang="en-US" sz="2400" dirty="0" smtClean="0"/>
              <a:t>Move West Wing back in place, 3.5’ higher in elevation</a:t>
            </a:r>
          </a:p>
          <a:p>
            <a:r>
              <a:rPr lang="en-US" sz="2400" dirty="0" smtClean="0"/>
              <a:t>Repair </a:t>
            </a:r>
            <a:r>
              <a:rPr lang="en-US" sz="2400" dirty="0"/>
              <a:t>any remaining </a:t>
            </a:r>
            <a:r>
              <a:rPr lang="en-US" sz="2400" dirty="0" smtClean="0"/>
              <a:t>damage</a:t>
            </a:r>
          </a:p>
          <a:p>
            <a:r>
              <a:rPr lang="en-US" sz="2400" dirty="0"/>
              <a:t>Fill beneath and around the building </a:t>
            </a:r>
          </a:p>
          <a:p>
            <a:r>
              <a:rPr lang="en-US" sz="2400" dirty="0"/>
              <a:t>Construct on grade </a:t>
            </a:r>
            <a:r>
              <a:rPr lang="en-US" sz="2400" dirty="0" smtClean="0"/>
              <a:t>decking, new stairs and ramps</a:t>
            </a:r>
          </a:p>
          <a:p>
            <a:r>
              <a:rPr lang="en-US" sz="2400" dirty="0" smtClean="0"/>
              <a:t>Finished elevation of the site will be +12’ </a:t>
            </a:r>
          </a:p>
          <a:p>
            <a:pPr marL="0" indent="0">
              <a:buNone/>
            </a:pPr>
            <a:endParaRPr lang="en-US" sz="1700" dirty="0" smtClean="0"/>
          </a:p>
          <a:p>
            <a:pPr marL="0" indent="0">
              <a:buNone/>
            </a:pPr>
            <a:r>
              <a:rPr lang="en-US" sz="2400" dirty="0" smtClean="0"/>
              <a:t>Estimated total project cost:  $6,028,709</a:t>
            </a:r>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FDC8361B-C258-46C2-A5FD-5F736782BE5B}" type="slidenum">
              <a:rPr lang="en-US" smtClean="0"/>
              <a:t>21</a:t>
            </a:fld>
            <a:endParaRPr lang="en-US"/>
          </a:p>
        </p:txBody>
      </p:sp>
      <p:sp>
        <p:nvSpPr>
          <p:cNvPr id="5" name="Title 1"/>
          <p:cNvSpPr>
            <a:spLocks noGrp="1"/>
          </p:cNvSpPr>
          <p:nvPr>
            <p:ph type="title"/>
          </p:nvPr>
        </p:nvSpPr>
        <p:spPr>
          <a:xfrm>
            <a:off x="0" y="304800"/>
            <a:ext cx="9144000" cy="1219200"/>
          </a:xfrm>
        </p:spPr>
        <p:txBody>
          <a:bodyPr>
            <a:normAutofit/>
          </a:bodyPr>
          <a:lstStyle/>
          <a:p>
            <a:r>
              <a:rPr lang="en-US" sz="3600" dirty="0" smtClean="0">
                <a:solidFill>
                  <a:schemeClr val="accent1">
                    <a:lumMod val="20000"/>
                    <a:lumOff val="80000"/>
                  </a:schemeClr>
                </a:solidFill>
              </a:rPr>
              <a:t>Option 7A Repair and Reconstruct </a:t>
            </a:r>
            <a:br>
              <a:rPr lang="en-US" sz="3600" dirty="0" smtClean="0">
                <a:solidFill>
                  <a:schemeClr val="accent1">
                    <a:lumMod val="20000"/>
                    <a:lumOff val="80000"/>
                  </a:schemeClr>
                </a:solidFill>
              </a:rPr>
            </a:br>
            <a:r>
              <a:rPr lang="en-US" sz="3600" dirty="0" smtClean="0">
                <a:solidFill>
                  <a:schemeClr val="accent1">
                    <a:lumMod val="20000"/>
                    <a:lumOff val="80000"/>
                  </a:schemeClr>
                </a:solidFill>
              </a:rPr>
              <a:t>Committee Recommended </a:t>
            </a:r>
            <a:r>
              <a:rPr lang="en-US" sz="3600" dirty="0">
                <a:solidFill>
                  <a:schemeClr val="accent1">
                    <a:lumMod val="20000"/>
                    <a:lumOff val="80000"/>
                  </a:schemeClr>
                </a:solidFill>
              </a:rPr>
              <a:t>Approach (cont’d)</a:t>
            </a:r>
          </a:p>
        </p:txBody>
      </p:sp>
    </p:spTree>
    <p:extLst>
      <p:ext uri="{BB962C8B-B14F-4D97-AF65-F5344CB8AC3E}">
        <p14:creationId xmlns:p14="http://schemas.microsoft.com/office/powerpoint/2010/main" val="2885490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5"/>
            <a:ext cx="9143999" cy="1125635"/>
          </a:xfrm>
        </p:spPr>
        <p:txBody>
          <a:bodyPr>
            <a:normAutofit/>
          </a:bodyPr>
          <a:lstStyle/>
          <a:p>
            <a:r>
              <a:rPr lang="en-US" sz="4000" dirty="0" smtClean="0">
                <a:solidFill>
                  <a:schemeClr val="accent1">
                    <a:lumMod val="20000"/>
                    <a:lumOff val="80000"/>
                  </a:schemeClr>
                </a:solidFill>
              </a:rPr>
              <a:t>Partial Demolition</a:t>
            </a:r>
            <a:endParaRPr lang="en-US" sz="4000" dirty="0">
              <a:solidFill>
                <a:schemeClr val="accent1">
                  <a:lumMod val="20000"/>
                  <a:lumOff val="80000"/>
                </a:schemeClr>
              </a:solidFill>
            </a:endParaRPr>
          </a:p>
        </p:txBody>
      </p:sp>
      <p:sp>
        <p:nvSpPr>
          <p:cNvPr id="4" name="Slide Number Placeholder 3"/>
          <p:cNvSpPr>
            <a:spLocks noGrp="1"/>
          </p:cNvSpPr>
          <p:nvPr>
            <p:ph type="sldNum" sz="quarter" idx="12"/>
          </p:nvPr>
        </p:nvSpPr>
        <p:spPr/>
        <p:txBody>
          <a:bodyPr/>
          <a:lstStyle/>
          <a:p>
            <a:fld id="{FDC8361B-C258-46C2-A5FD-5F736782BE5B}" type="slidenum">
              <a:rPr lang="en-US" smtClean="0"/>
              <a:t>22</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455" t="15291" r="5868" b="14205"/>
          <a:stretch/>
        </p:blipFill>
        <p:spPr>
          <a:xfrm>
            <a:off x="304799" y="1281545"/>
            <a:ext cx="8739119" cy="4495800"/>
          </a:xfrm>
          <a:prstGeom prst="rect">
            <a:avLst/>
          </a:prstGeom>
        </p:spPr>
      </p:pic>
      <p:sp>
        <p:nvSpPr>
          <p:cNvPr id="7" name="TextBox 6"/>
          <p:cNvSpPr txBox="1"/>
          <p:nvPr/>
        </p:nvSpPr>
        <p:spPr>
          <a:xfrm>
            <a:off x="990600" y="4953000"/>
            <a:ext cx="3156002" cy="646331"/>
          </a:xfrm>
          <a:prstGeom prst="rect">
            <a:avLst/>
          </a:prstGeom>
          <a:noFill/>
        </p:spPr>
        <p:txBody>
          <a:bodyPr wrap="square" rtlCol="0">
            <a:spAutoFit/>
          </a:bodyPr>
          <a:lstStyle/>
          <a:p>
            <a:r>
              <a:rPr lang="en-US" b="1" dirty="0" smtClean="0">
                <a:solidFill>
                  <a:srgbClr val="FF0000"/>
                </a:solidFill>
              </a:rPr>
              <a:t>Existing Locker Wing, decks and stairs to be Demolished</a:t>
            </a:r>
            <a:endParaRPr lang="en-US" b="1" dirty="0">
              <a:solidFill>
                <a:srgbClr val="FF0000"/>
              </a:solidFill>
            </a:endParaRPr>
          </a:p>
        </p:txBody>
      </p:sp>
      <p:cxnSp>
        <p:nvCxnSpPr>
          <p:cNvPr id="10" name="Straight Connector 9"/>
          <p:cNvCxnSpPr/>
          <p:nvPr/>
        </p:nvCxnSpPr>
        <p:spPr>
          <a:xfrm>
            <a:off x="3962400" y="1752600"/>
            <a:ext cx="0" cy="281940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62200" y="1752600"/>
            <a:ext cx="1600200"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05000" y="2133600"/>
            <a:ext cx="457200"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62200" y="1752600"/>
            <a:ext cx="0" cy="38100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62400" y="45720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74203" y="4580817"/>
            <a:ext cx="3505200"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05000" y="2133600"/>
            <a:ext cx="0" cy="38100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74203" y="1752600"/>
            <a:ext cx="3488197" cy="281940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4203" y="2514600"/>
            <a:ext cx="0" cy="205740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74203" y="2514600"/>
            <a:ext cx="1430797"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74203" y="2514600"/>
            <a:ext cx="3488197" cy="205740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79403" y="2324100"/>
            <a:ext cx="668797"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38800" y="1752600"/>
            <a:ext cx="0" cy="45720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638800" y="2514600"/>
            <a:ext cx="762000" cy="1905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848600" y="2819400"/>
            <a:ext cx="0" cy="72390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934200" y="1600200"/>
            <a:ext cx="228600"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162800" y="1600200"/>
            <a:ext cx="0" cy="15240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162800" y="1752600"/>
            <a:ext cx="1295400"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763000" y="2743200"/>
            <a:ext cx="0" cy="80010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848600" y="3543300"/>
            <a:ext cx="914400"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674358" y="3810000"/>
            <a:ext cx="0" cy="770817"/>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674358" y="4580817"/>
            <a:ext cx="1421642"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648200" y="1790700"/>
            <a:ext cx="0" cy="38100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4648200" y="1752600"/>
            <a:ext cx="990600" cy="3810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979403" y="1752600"/>
            <a:ext cx="334398"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313801" y="1371600"/>
            <a:ext cx="334399" cy="38100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648200" y="1400994"/>
            <a:ext cx="1040641"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688841" y="1400994"/>
            <a:ext cx="407159" cy="389706"/>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096000" y="1790700"/>
            <a:ext cx="838200"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934200" y="1595847"/>
            <a:ext cx="0" cy="194853"/>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458200" y="1752600"/>
            <a:ext cx="0" cy="57150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8229600" y="2324100"/>
            <a:ext cx="228600"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229600" y="2324100"/>
            <a:ext cx="0" cy="41910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229600" y="2743200"/>
            <a:ext cx="533400"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400800" y="2514600"/>
            <a:ext cx="0" cy="45720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6400800" y="2971800"/>
            <a:ext cx="990600"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7391400" y="2819400"/>
            <a:ext cx="457200"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391400" y="2819400"/>
            <a:ext cx="0" cy="15240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674358" y="3810000"/>
            <a:ext cx="1218062"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892420" y="3543300"/>
            <a:ext cx="0" cy="26670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892420" y="3529445"/>
            <a:ext cx="508380"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6400800" y="3543300"/>
            <a:ext cx="0" cy="13335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096000" y="3676650"/>
            <a:ext cx="304800"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6096000" y="3676650"/>
            <a:ext cx="0" cy="904167"/>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6400800" y="4495800"/>
            <a:ext cx="2171700" cy="1200329"/>
          </a:xfrm>
          <a:prstGeom prst="rect">
            <a:avLst/>
          </a:prstGeom>
          <a:solidFill>
            <a:schemeClr val="tx1"/>
          </a:solidFill>
        </p:spPr>
        <p:txBody>
          <a:bodyPr wrap="square" rtlCol="0">
            <a:spAutoFit/>
          </a:bodyPr>
          <a:lstStyle/>
          <a:p>
            <a:r>
              <a:rPr lang="en-US" b="1" dirty="0" smtClean="0">
                <a:solidFill>
                  <a:srgbClr val="00B0F0"/>
                </a:solidFill>
              </a:rPr>
              <a:t>Remove Existing Elevated Decks, Ramps and Stairs. Roofs To Remain</a:t>
            </a:r>
            <a:endParaRPr lang="en-US" b="1" dirty="0">
              <a:solidFill>
                <a:srgbClr val="00B0F0"/>
              </a:solidFill>
            </a:endParaRPr>
          </a:p>
        </p:txBody>
      </p:sp>
      <p:cxnSp>
        <p:nvCxnSpPr>
          <p:cNvPr id="147" name="Straight Arrow Connector 146"/>
          <p:cNvCxnSpPr/>
          <p:nvPr/>
        </p:nvCxnSpPr>
        <p:spPr>
          <a:xfrm flipV="1">
            <a:off x="6934200" y="2419350"/>
            <a:ext cx="76200" cy="2076450"/>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flipV="1">
            <a:off x="5562600" y="4195409"/>
            <a:ext cx="838200" cy="540377"/>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V="1">
            <a:off x="2590800" y="3609975"/>
            <a:ext cx="304800" cy="134302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53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0"/>
                                        </p:tgtEl>
                                        <p:attrNameLst>
                                          <p:attrName>style.visibility</p:attrName>
                                        </p:attrNameLst>
                                      </p:cBhvr>
                                      <p:to>
                                        <p:strVal val="visible"/>
                                      </p:to>
                                    </p:set>
                                    <p:animEffect transition="in" filter="barn(inVertical)">
                                      <p:cBhvr>
                                        <p:cTn id="33" dur="500"/>
                                        <p:tgtEl>
                                          <p:spTgt spid="150"/>
                                        </p:tgtEl>
                                      </p:cBhvr>
                                    </p:animEffect>
                                  </p:childTnLst>
                                </p:cTn>
                              </p:par>
                              <p:par>
                                <p:cTn id="34" presetID="16" presetClass="entr" presetSubtype="21"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barn(inVertical)">
                                      <p:cBhvr>
                                        <p:cTn id="36" dur="500"/>
                                        <p:tgtEl>
                                          <p:spTgt spid="14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barn(inVertical)">
                                      <p:cBhvr>
                                        <p:cTn id="39" dur="500"/>
                                        <p:tgtEl>
                                          <p:spTgt spid="145"/>
                                        </p:tgtEl>
                                      </p:cBhvr>
                                    </p:animEffect>
                                  </p:childTnLst>
                                </p:cTn>
                              </p:par>
                              <p:par>
                                <p:cTn id="40" presetID="16" presetClass="entr" presetSubtype="21"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arn(inVertical)">
                                      <p:cBhvr>
                                        <p:cTn id="42" dur="500"/>
                                        <p:tgtEl>
                                          <p:spTgt spid="43"/>
                                        </p:tgtEl>
                                      </p:cBhvr>
                                    </p:animEffect>
                                  </p:childTnLst>
                                </p:cTn>
                              </p:par>
                              <p:par>
                                <p:cTn id="43" presetID="16" presetClass="entr" presetSubtype="21"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barn(inVertical)">
                                      <p:cBhvr>
                                        <p:cTn id="45" dur="500"/>
                                        <p:tgtEl>
                                          <p:spTgt spid="45"/>
                                        </p:tgtEl>
                                      </p:cBhvr>
                                    </p:animEffect>
                                  </p:childTnLst>
                                </p:cTn>
                              </p:par>
                              <p:par>
                                <p:cTn id="46" presetID="16" presetClass="entr" presetSubtype="21"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Vertical)">
                                      <p:cBhvr>
                                        <p:cTn id="48" dur="500"/>
                                        <p:tgtEl>
                                          <p:spTgt spid="47"/>
                                        </p:tgtEl>
                                      </p:cBhvr>
                                    </p:animEffect>
                                  </p:childTnLst>
                                </p:cTn>
                              </p:par>
                              <p:par>
                                <p:cTn id="49" presetID="16" presetClass="entr" presetSubtype="21"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arn(inVertical)">
                                      <p:cBhvr>
                                        <p:cTn id="51" dur="500"/>
                                        <p:tgtEl>
                                          <p:spTgt spid="49"/>
                                        </p:tgtEl>
                                      </p:cBhvr>
                                    </p:animEffect>
                                  </p:childTnLst>
                                </p:cTn>
                              </p:par>
                              <p:par>
                                <p:cTn id="52" presetID="16" presetClass="entr" presetSubtype="21"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barn(inVertical)">
                                      <p:cBhvr>
                                        <p:cTn id="54" dur="500"/>
                                        <p:tgtEl>
                                          <p:spTgt spid="52"/>
                                        </p:tgtEl>
                                      </p:cBhvr>
                                    </p:animEffect>
                                  </p:childTnLst>
                                </p:cTn>
                              </p:par>
                              <p:par>
                                <p:cTn id="55" presetID="16" presetClass="entr" presetSubtype="21"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barn(inVertical)">
                                      <p:cBhvr>
                                        <p:cTn id="57" dur="500"/>
                                        <p:tgtEl>
                                          <p:spTgt spid="54"/>
                                        </p:tgtEl>
                                      </p:cBhvr>
                                    </p:animEffect>
                                  </p:childTnLst>
                                </p:cTn>
                              </p:par>
                              <p:par>
                                <p:cTn id="58" presetID="16" presetClass="entr" presetSubtype="21"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barn(inVertical)">
                                      <p:cBhvr>
                                        <p:cTn id="60" dur="500"/>
                                        <p:tgtEl>
                                          <p:spTgt spid="56"/>
                                        </p:tgtEl>
                                      </p:cBhvr>
                                    </p:animEffect>
                                  </p:childTnLst>
                                </p:cTn>
                              </p:par>
                              <p:par>
                                <p:cTn id="61" presetID="16" presetClass="entr" presetSubtype="21"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inVertical)">
                                      <p:cBhvr>
                                        <p:cTn id="63" dur="500"/>
                                        <p:tgtEl>
                                          <p:spTgt spid="60"/>
                                        </p:tgtEl>
                                      </p:cBhvr>
                                    </p:animEffect>
                                  </p:childTnLst>
                                </p:cTn>
                              </p:par>
                              <p:par>
                                <p:cTn id="64" presetID="16" presetClass="entr" presetSubtype="21"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barn(inVertical)">
                                      <p:cBhvr>
                                        <p:cTn id="66" dur="500"/>
                                        <p:tgtEl>
                                          <p:spTgt spid="62"/>
                                        </p:tgtEl>
                                      </p:cBhvr>
                                    </p:animEffect>
                                  </p:childTnLst>
                                </p:cTn>
                              </p:par>
                              <p:par>
                                <p:cTn id="67" presetID="16" presetClass="entr" presetSubtype="21" fill="hold"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barn(inVertical)">
                                      <p:cBhvr>
                                        <p:cTn id="69" dur="500"/>
                                        <p:tgtEl>
                                          <p:spTgt spid="68"/>
                                        </p:tgtEl>
                                      </p:cBhvr>
                                    </p:animEffect>
                                  </p:childTnLst>
                                </p:cTn>
                              </p:par>
                              <p:par>
                                <p:cTn id="70" presetID="16" presetClass="entr" presetSubtype="21" fill="hold"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barn(inVertical)">
                                      <p:cBhvr>
                                        <p:cTn id="72" dur="500"/>
                                        <p:tgtEl>
                                          <p:spTgt spid="70"/>
                                        </p:tgtEl>
                                      </p:cBhvr>
                                    </p:animEffect>
                                  </p:childTnLst>
                                </p:cTn>
                              </p:par>
                              <p:par>
                                <p:cTn id="73" presetID="16" presetClass="entr" presetSubtype="21" fill="hold" nodeType="with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barn(inVertical)">
                                      <p:cBhvr>
                                        <p:cTn id="75" dur="500"/>
                                        <p:tgtEl>
                                          <p:spTgt spid="72"/>
                                        </p:tgtEl>
                                      </p:cBhvr>
                                    </p:animEffect>
                                  </p:childTnLst>
                                </p:cTn>
                              </p:par>
                              <p:par>
                                <p:cTn id="76" presetID="16" presetClass="entr" presetSubtype="21" fill="hold"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barn(inVertical)">
                                      <p:cBhvr>
                                        <p:cTn id="78" dur="500"/>
                                        <p:tgtEl>
                                          <p:spTgt spid="74"/>
                                        </p:tgtEl>
                                      </p:cBhvr>
                                    </p:animEffect>
                                  </p:childTnLst>
                                </p:cTn>
                              </p:par>
                              <p:par>
                                <p:cTn id="79" presetID="16" presetClass="entr" presetSubtype="21"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barn(inVertical)">
                                      <p:cBhvr>
                                        <p:cTn id="81" dur="500"/>
                                        <p:tgtEl>
                                          <p:spTgt spid="76"/>
                                        </p:tgtEl>
                                      </p:cBhvr>
                                    </p:animEffect>
                                  </p:childTnLst>
                                </p:cTn>
                              </p:par>
                              <p:par>
                                <p:cTn id="82" presetID="16" presetClass="entr" presetSubtype="21" fill="hold" nodeType="with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barn(inVertical)">
                                      <p:cBhvr>
                                        <p:cTn id="84" dur="500"/>
                                        <p:tgtEl>
                                          <p:spTgt spid="78"/>
                                        </p:tgtEl>
                                      </p:cBhvr>
                                    </p:animEffect>
                                  </p:childTnLst>
                                </p:cTn>
                              </p:par>
                              <p:par>
                                <p:cTn id="85" presetID="16" presetClass="entr" presetSubtype="21" fill="hold" nodeType="with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barn(inVertical)">
                                      <p:cBhvr>
                                        <p:cTn id="87" dur="500"/>
                                        <p:tgtEl>
                                          <p:spTgt spid="80"/>
                                        </p:tgtEl>
                                      </p:cBhvr>
                                    </p:animEffect>
                                  </p:childTnLst>
                                </p:cTn>
                              </p:par>
                              <p:par>
                                <p:cTn id="88" presetID="16" presetClass="entr" presetSubtype="21" fill="hold"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barn(inVertical)">
                                      <p:cBhvr>
                                        <p:cTn id="90" dur="500"/>
                                        <p:tgtEl>
                                          <p:spTgt spid="82"/>
                                        </p:tgtEl>
                                      </p:cBhvr>
                                    </p:animEffect>
                                  </p:childTnLst>
                                </p:cTn>
                              </p:par>
                              <p:par>
                                <p:cTn id="91" presetID="16" presetClass="entr" presetSubtype="21" fill="hold" nodeType="with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barn(inVertical)">
                                      <p:cBhvr>
                                        <p:cTn id="93" dur="500"/>
                                        <p:tgtEl>
                                          <p:spTgt spid="84"/>
                                        </p:tgtEl>
                                      </p:cBhvr>
                                    </p:animEffect>
                                  </p:childTnLst>
                                </p:cTn>
                              </p:par>
                              <p:par>
                                <p:cTn id="94" presetID="16" presetClass="entr" presetSubtype="21" fill="hold" nodeType="withEffect">
                                  <p:stCondLst>
                                    <p:cond delay="0"/>
                                  </p:stCondLst>
                                  <p:childTnLst>
                                    <p:set>
                                      <p:cBhvr>
                                        <p:cTn id="95" dur="1" fill="hold">
                                          <p:stCondLst>
                                            <p:cond delay="0"/>
                                          </p:stCondLst>
                                        </p:cTn>
                                        <p:tgtEl>
                                          <p:spTgt spid="86"/>
                                        </p:tgtEl>
                                        <p:attrNameLst>
                                          <p:attrName>style.visibility</p:attrName>
                                        </p:attrNameLst>
                                      </p:cBhvr>
                                      <p:to>
                                        <p:strVal val="visible"/>
                                      </p:to>
                                    </p:set>
                                    <p:animEffect transition="in" filter="barn(inVertical)">
                                      <p:cBhvr>
                                        <p:cTn id="96" dur="500"/>
                                        <p:tgtEl>
                                          <p:spTgt spid="86"/>
                                        </p:tgtEl>
                                      </p:cBhvr>
                                    </p:animEffect>
                                  </p:childTnLst>
                                </p:cTn>
                              </p:par>
                              <p:par>
                                <p:cTn id="97" presetID="16" presetClass="entr" presetSubtype="21" fill="hold" nodeType="with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barn(inVertical)">
                                      <p:cBhvr>
                                        <p:cTn id="99" dur="500"/>
                                        <p:tgtEl>
                                          <p:spTgt spid="88"/>
                                        </p:tgtEl>
                                      </p:cBhvr>
                                    </p:animEffect>
                                  </p:childTnLst>
                                </p:cTn>
                              </p:par>
                              <p:par>
                                <p:cTn id="100" presetID="16" presetClass="entr" presetSubtype="21" fill="hold" nodeType="with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barn(inVertical)">
                                      <p:cBhvr>
                                        <p:cTn id="102" dur="500"/>
                                        <p:tgtEl>
                                          <p:spTgt spid="90"/>
                                        </p:tgtEl>
                                      </p:cBhvr>
                                    </p:animEffect>
                                  </p:childTnLst>
                                </p:cTn>
                              </p:par>
                              <p:par>
                                <p:cTn id="103" presetID="16" presetClass="entr" presetSubtype="21" fill="hold" nodeType="withEffect">
                                  <p:stCondLst>
                                    <p:cond delay="0"/>
                                  </p:stCondLst>
                                  <p:childTnLst>
                                    <p:set>
                                      <p:cBhvr>
                                        <p:cTn id="104" dur="1" fill="hold">
                                          <p:stCondLst>
                                            <p:cond delay="0"/>
                                          </p:stCondLst>
                                        </p:cTn>
                                        <p:tgtEl>
                                          <p:spTgt spid="96"/>
                                        </p:tgtEl>
                                        <p:attrNameLst>
                                          <p:attrName>style.visibility</p:attrName>
                                        </p:attrNameLst>
                                      </p:cBhvr>
                                      <p:to>
                                        <p:strVal val="visible"/>
                                      </p:to>
                                    </p:set>
                                    <p:animEffect transition="in" filter="barn(inVertical)">
                                      <p:cBhvr>
                                        <p:cTn id="105" dur="500"/>
                                        <p:tgtEl>
                                          <p:spTgt spid="96"/>
                                        </p:tgtEl>
                                      </p:cBhvr>
                                    </p:animEffect>
                                  </p:childTnLst>
                                </p:cTn>
                              </p:par>
                              <p:par>
                                <p:cTn id="106" presetID="16" presetClass="entr" presetSubtype="21" fill="hold" nodeType="withEffect">
                                  <p:stCondLst>
                                    <p:cond delay="0"/>
                                  </p:stCondLst>
                                  <p:childTnLst>
                                    <p:set>
                                      <p:cBhvr>
                                        <p:cTn id="107" dur="1" fill="hold">
                                          <p:stCondLst>
                                            <p:cond delay="0"/>
                                          </p:stCondLst>
                                        </p:cTn>
                                        <p:tgtEl>
                                          <p:spTgt spid="98"/>
                                        </p:tgtEl>
                                        <p:attrNameLst>
                                          <p:attrName>style.visibility</p:attrName>
                                        </p:attrNameLst>
                                      </p:cBhvr>
                                      <p:to>
                                        <p:strVal val="visible"/>
                                      </p:to>
                                    </p:set>
                                    <p:animEffect transition="in" filter="barn(inVertical)">
                                      <p:cBhvr>
                                        <p:cTn id="108" dur="500"/>
                                        <p:tgtEl>
                                          <p:spTgt spid="98"/>
                                        </p:tgtEl>
                                      </p:cBhvr>
                                    </p:animEffect>
                                  </p:childTnLst>
                                </p:cTn>
                              </p:par>
                              <p:par>
                                <p:cTn id="109" presetID="16" presetClass="entr" presetSubtype="21" fill="hold" nodeType="withEffect">
                                  <p:stCondLst>
                                    <p:cond delay="0"/>
                                  </p:stCondLst>
                                  <p:childTnLst>
                                    <p:set>
                                      <p:cBhvr>
                                        <p:cTn id="110" dur="1" fill="hold">
                                          <p:stCondLst>
                                            <p:cond delay="0"/>
                                          </p:stCondLst>
                                        </p:cTn>
                                        <p:tgtEl>
                                          <p:spTgt spid="100"/>
                                        </p:tgtEl>
                                        <p:attrNameLst>
                                          <p:attrName>style.visibility</p:attrName>
                                        </p:attrNameLst>
                                      </p:cBhvr>
                                      <p:to>
                                        <p:strVal val="visible"/>
                                      </p:to>
                                    </p:set>
                                    <p:animEffect transition="in" filter="barn(inVertical)">
                                      <p:cBhvr>
                                        <p:cTn id="111" dur="500"/>
                                        <p:tgtEl>
                                          <p:spTgt spid="100"/>
                                        </p:tgtEl>
                                      </p:cBhvr>
                                    </p:animEffect>
                                  </p:childTnLst>
                                </p:cTn>
                              </p:par>
                              <p:par>
                                <p:cTn id="112" presetID="16" presetClass="entr" presetSubtype="21" fill="hold" nodeType="withEffect">
                                  <p:stCondLst>
                                    <p:cond delay="0"/>
                                  </p:stCondLst>
                                  <p:childTnLst>
                                    <p:set>
                                      <p:cBhvr>
                                        <p:cTn id="113" dur="1" fill="hold">
                                          <p:stCondLst>
                                            <p:cond delay="0"/>
                                          </p:stCondLst>
                                        </p:cTn>
                                        <p:tgtEl>
                                          <p:spTgt spid="102"/>
                                        </p:tgtEl>
                                        <p:attrNameLst>
                                          <p:attrName>style.visibility</p:attrName>
                                        </p:attrNameLst>
                                      </p:cBhvr>
                                      <p:to>
                                        <p:strVal val="visible"/>
                                      </p:to>
                                    </p:set>
                                    <p:animEffect transition="in" filter="barn(inVertical)">
                                      <p:cBhvr>
                                        <p:cTn id="114" dur="500"/>
                                        <p:tgtEl>
                                          <p:spTgt spid="102"/>
                                        </p:tgtEl>
                                      </p:cBhvr>
                                    </p:animEffect>
                                  </p:childTnLst>
                                </p:cTn>
                              </p:par>
                              <p:par>
                                <p:cTn id="115" presetID="16" presetClass="entr" presetSubtype="21" fill="hold" nodeType="withEffect">
                                  <p:stCondLst>
                                    <p:cond delay="0"/>
                                  </p:stCondLst>
                                  <p:childTnLst>
                                    <p:set>
                                      <p:cBhvr>
                                        <p:cTn id="116" dur="1" fill="hold">
                                          <p:stCondLst>
                                            <p:cond delay="0"/>
                                          </p:stCondLst>
                                        </p:cTn>
                                        <p:tgtEl>
                                          <p:spTgt spid="104"/>
                                        </p:tgtEl>
                                        <p:attrNameLst>
                                          <p:attrName>style.visibility</p:attrName>
                                        </p:attrNameLst>
                                      </p:cBhvr>
                                      <p:to>
                                        <p:strVal val="visible"/>
                                      </p:to>
                                    </p:set>
                                    <p:animEffect transition="in" filter="barn(inVertical)">
                                      <p:cBhvr>
                                        <p:cTn id="117" dur="500"/>
                                        <p:tgtEl>
                                          <p:spTgt spid="104"/>
                                        </p:tgtEl>
                                      </p:cBhvr>
                                    </p:animEffect>
                                  </p:childTnLst>
                                </p:cTn>
                              </p:par>
                              <p:par>
                                <p:cTn id="118" presetID="16" presetClass="entr" presetSubtype="21" fill="hold" nodeType="withEffect">
                                  <p:stCondLst>
                                    <p:cond delay="0"/>
                                  </p:stCondLst>
                                  <p:childTnLst>
                                    <p:set>
                                      <p:cBhvr>
                                        <p:cTn id="119" dur="1" fill="hold">
                                          <p:stCondLst>
                                            <p:cond delay="0"/>
                                          </p:stCondLst>
                                        </p:cTn>
                                        <p:tgtEl>
                                          <p:spTgt spid="106"/>
                                        </p:tgtEl>
                                        <p:attrNameLst>
                                          <p:attrName>style.visibility</p:attrName>
                                        </p:attrNameLst>
                                      </p:cBhvr>
                                      <p:to>
                                        <p:strVal val="visible"/>
                                      </p:to>
                                    </p:set>
                                    <p:animEffect transition="in" filter="barn(inVertical)">
                                      <p:cBhvr>
                                        <p:cTn id="120" dur="500"/>
                                        <p:tgtEl>
                                          <p:spTgt spid="106"/>
                                        </p:tgtEl>
                                      </p:cBhvr>
                                    </p:animEffect>
                                  </p:childTnLst>
                                </p:cTn>
                              </p:par>
                              <p:par>
                                <p:cTn id="121" presetID="16" presetClass="entr" presetSubtype="21" fill="hold" nodeType="withEffect">
                                  <p:stCondLst>
                                    <p:cond delay="0"/>
                                  </p:stCondLst>
                                  <p:childTnLst>
                                    <p:set>
                                      <p:cBhvr>
                                        <p:cTn id="122" dur="1" fill="hold">
                                          <p:stCondLst>
                                            <p:cond delay="0"/>
                                          </p:stCondLst>
                                        </p:cTn>
                                        <p:tgtEl>
                                          <p:spTgt spid="108"/>
                                        </p:tgtEl>
                                        <p:attrNameLst>
                                          <p:attrName>style.visibility</p:attrName>
                                        </p:attrNameLst>
                                      </p:cBhvr>
                                      <p:to>
                                        <p:strVal val="visible"/>
                                      </p:to>
                                    </p:set>
                                    <p:animEffect transition="in" filter="barn(inVertical)">
                                      <p:cBhvr>
                                        <p:cTn id="123" dur="500"/>
                                        <p:tgtEl>
                                          <p:spTgt spid="108"/>
                                        </p:tgtEl>
                                      </p:cBhvr>
                                    </p:animEffect>
                                  </p:childTnLst>
                                </p:cTn>
                              </p:par>
                              <p:par>
                                <p:cTn id="124" presetID="16" presetClass="entr" presetSubtype="21" fill="hold" nodeType="withEffect">
                                  <p:stCondLst>
                                    <p:cond delay="0"/>
                                  </p:stCondLst>
                                  <p:childTnLst>
                                    <p:set>
                                      <p:cBhvr>
                                        <p:cTn id="125" dur="1" fill="hold">
                                          <p:stCondLst>
                                            <p:cond delay="0"/>
                                          </p:stCondLst>
                                        </p:cTn>
                                        <p:tgtEl>
                                          <p:spTgt spid="110"/>
                                        </p:tgtEl>
                                        <p:attrNameLst>
                                          <p:attrName>style.visibility</p:attrName>
                                        </p:attrNameLst>
                                      </p:cBhvr>
                                      <p:to>
                                        <p:strVal val="visible"/>
                                      </p:to>
                                    </p:set>
                                    <p:animEffect transition="in" filter="barn(inVertical)">
                                      <p:cBhvr>
                                        <p:cTn id="126" dur="500"/>
                                        <p:tgtEl>
                                          <p:spTgt spid="110"/>
                                        </p:tgtEl>
                                      </p:cBhvr>
                                    </p:animEffect>
                                  </p:childTnLst>
                                </p:cTn>
                              </p:par>
                              <p:par>
                                <p:cTn id="127" presetID="16" presetClass="entr" presetSubtype="21"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Effect transition="in" filter="barn(inVertical)">
                                      <p:cBhvr>
                                        <p:cTn id="129" dur="500"/>
                                        <p:tgtEl>
                                          <p:spTgt spid="112"/>
                                        </p:tgtEl>
                                      </p:cBhvr>
                                    </p:animEffect>
                                  </p:childTnLst>
                                </p:cTn>
                              </p:par>
                              <p:par>
                                <p:cTn id="130" presetID="16" presetClass="entr" presetSubtype="21" fill="hold" nodeType="withEffect">
                                  <p:stCondLst>
                                    <p:cond delay="0"/>
                                  </p:stCondLst>
                                  <p:childTnLst>
                                    <p:set>
                                      <p:cBhvr>
                                        <p:cTn id="131" dur="1" fill="hold">
                                          <p:stCondLst>
                                            <p:cond delay="0"/>
                                          </p:stCondLst>
                                        </p:cTn>
                                        <p:tgtEl>
                                          <p:spTgt spid="64"/>
                                        </p:tgtEl>
                                        <p:attrNameLst>
                                          <p:attrName>style.visibility</p:attrName>
                                        </p:attrNameLst>
                                      </p:cBhvr>
                                      <p:to>
                                        <p:strVal val="visible"/>
                                      </p:to>
                                    </p:set>
                                    <p:animEffect transition="in" filter="barn(inVertical)">
                                      <p:cBhvr>
                                        <p:cTn id="132" dur="500"/>
                                        <p:tgtEl>
                                          <p:spTgt spid="64"/>
                                        </p:tgtEl>
                                      </p:cBhvr>
                                    </p:animEffect>
                                  </p:childTnLst>
                                </p:cTn>
                              </p:par>
                              <p:par>
                                <p:cTn id="133" presetID="16" presetClass="entr" presetSubtype="21" fill="hold" nodeType="withEffect">
                                  <p:stCondLst>
                                    <p:cond delay="0"/>
                                  </p:stCondLst>
                                  <p:childTnLst>
                                    <p:set>
                                      <p:cBhvr>
                                        <p:cTn id="134" dur="1" fill="hold">
                                          <p:stCondLst>
                                            <p:cond delay="0"/>
                                          </p:stCondLst>
                                        </p:cTn>
                                        <p:tgtEl>
                                          <p:spTgt spid="66"/>
                                        </p:tgtEl>
                                        <p:attrNameLst>
                                          <p:attrName>style.visibility</p:attrName>
                                        </p:attrNameLst>
                                      </p:cBhvr>
                                      <p:to>
                                        <p:strVal val="visible"/>
                                      </p:to>
                                    </p:set>
                                    <p:animEffect transition="in" filter="barn(inVertical)">
                                      <p:cBhvr>
                                        <p:cTn id="135" dur="500"/>
                                        <p:tgtEl>
                                          <p:spTgt spid="66"/>
                                        </p:tgtEl>
                                      </p:cBhvr>
                                    </p:animEffect>
                                  </p:childTnLst>
                                </p:cTn>
                              </p:par>
                              <p:par>
                                <p:cTn id="136" presetID="16" presetClass="entr" presetSubtype="21" fill="hold" nodeType="withEffect">
                                  <p:stCondLst>
                                    <p:cond delay="0"/>
                                  </p:stCondLst>
                                  <p:childTnLst>
                                    <p:set>
                                      <p:cBhvr>
                                        <p:cTn id="137" dur="1" fill="hold">
                                          <p:stCondLst>
                                            <p:cond delay="0"/>
                                          </p:stCondLst>
                                        </p:cTn>
                                        <p:tgtEl>
                                          <p:spTgt spid="114"/>
                                        </p:tgtEl>
                                        <p:attrNameLst>
                                          <p:attrName>style.visibility</p:attrName>
                                        </p:attrNameLst>
                                      </p:cBhvr>
                                      <p:to>
                                        <p:strVal val="visible"/>
                                      </p:to>
                                    </p:set>
                                    <p:animEffect transition="in" filter="barn(inVertical)">
                                      <p:cBhvr>
                                        <p:cTn id="138"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C8361B-C258-46C2-A5FD-5F736782BE5B}" type="slidenum">
              <a:rPr lang="en-US" smtClean="0"/>
              <a:t>23</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802" t="21619" r="8198" b="20926"/>
          <a:stretch/>
        </p:blipFill>
        <p:spPr>
          <a:xfrm>
            <a:off x="304800" y="1295400"/>
            <a:ext cx="8179971" cy="4800600"/>
          </a:xfrm>
          <a:prstGeom prst="rect">
            <a:avLst/>
          </a:prstGeom>
        </p:spPr>
      </p:pic>
      <p:sp>
        <p:nvSpPr>
          <p:cNvPr id="7" name="Freeform 6"/>
          <p:cNvSpPr/>
          <p:nvPr/>
        </p:nvSpPr>
        <p:spPr>
          <a:xfrm>
            <a:off x="2965622" y="2213500"/>
            <a:ext cx="2199502" cy="1213441"/>
          </a:xfrm>
          <a:custGeom>
            <a:avLst/>
            <a:gdLst>
              <a:gd name="connsiteX0" fmla="*/ 939113 w 2199502"/>
              <a:gd name="connsiteY0" fmla="*/ 2478 h 1213441"/>
              <a:gd name="connsiteX1" fmla="*/ 939113 w 2199502"/>
              <a:gd name="connsiteY1" fmla="*/ 2478 h 1213441"/>
              <a:gd name="connsiteX2" fmla="*/ 453081 w 2199502"/>
              <a:gd name="connsiteY2" fmla="*/ 27192 h 1213441"/>
              <a:gd name="connsiteX3" fmla="*/ 428367 w 2199502"/>
              <a:gd name="connsiteY3" fmla="*/ 35430 h 1213441"/>
              <a:gd name="connsiteX4" fmla="*/ 403654 w 2199502"/>
              <a:gd name="connsiteY4" fmla="*/ 27192 h 1213441"/>
              <a:gd name="connsiteX5" fmla="*/ 370702 w 2199502"/>
              <a:gd name="connsiteY5" fmla="*/ 18954 h 1213441"/>
              <a:gd name="connsiteX6" fmla="*/ 395416 w 2199502"/>
              <a:gd name="connsiteY6" fmla="*/ 224900 h 1213441"/>
              <a:gd name="connsiteX7" fmla="*/ 24713 w 2199502"/>
              <a:gd name="connsiteY7" fmla="*/ 249614 h 1213441"/>
              <a:gd name="connsiteX8" fmla="*/ 0 w 2199502"/>
              <a:gd name="connsiteY8" fmla="*/ 1032208 h 1213441"/>
              <a:gd name="connsiteX9" fmla="*/ 189470 w 2199502"/>
              <a:gd name="connsiteY9" fmla="*/ 1040446 h 1213441"/>
              <a:gd name="connsiteX10" fmla="*/ 189470 w 2199502"/>
              <a:gd name="connsiteY10" fmla="*/ 1114586 h 1213441"/>
              <a:gd name="connsiteX11" fmla="*/ 411892 w 2199502"/>
              <a:gd name="connsiteY11" fmla="*/ 1114586 h 1213441"/>
              <a:gd name="connsiteX12" fmla="*/ 420129 w 2199502"/>
              <a:gd name="connsiteY12" fmla="*/ 1213441 h 1213441"/>
              <a:gd name="connsiteX13" fmla="*/ 889686 w 2199502"/>
              <a:gd name="connsiteY13" fmla="*/ 1164014 h 1213441"/>
              <a:gd name="connsiteX14" fmla="*/ 897924 w 2199502"/>
              <a:gd name="connsiteY14" fmla="*/ 1056922 h 1213441"/>
              <a:gd name="connsiteX15" fmla="*/ 1153297 w 2199502"/>
              <a:gd name="connsiteY15" fmla="*/ 1056922 h 1213441"/>
              <a:gd name="connsiteX16" fmla="*/ 1136821 w 2199502"/>
              <a:gd name="connsiteY16" fmla="*/ 958068 h 1213441"/>
              <a:gd name="connsiteX17" fmla="*/ 2199502 w 2199502"/>
              <a:gd name="connsiteY17" fmla="*/ 908641 h 1213441"/>
              <a:gd name="connsiteX18" fmla="*/ 2158313 w 2199502"/>
              <a:gd name="connsiteY18" fmla="*/ 224900 h 1213441"/>
              <a:gd name="connsiteX19" fmla="*/ 1820562 w 2199502"/>
              <a:gd name="connsiteY19" fmla="*/ 241376 h 1213441"/>
              <a:gd name="connsiteX20" fmla="*/ 1812324 w 2199502"/>
              <a:gd name="connsiteY20" fmla="*/ 331992 h 1213441"/>
              <a:gd name="connsiteX21" fmla="*/ 1375719 w 2199502"/>
              <a:gd name="connsiteY21" fmla="*/ 331992 h 1213441"/>
              <a:gd name="connsiteX22" fmla="*/ 1342767 w 2199502"/>
              <a:gd name="connsiteY22" fmla="*/ 233138 h 1213441"/>
              <a:gd name="connsiteX23" fmla="*/ 939113 w 2199502"/>
              <a:gd name="connsiteY23" fmla="*/ 216662 h 1213441"/>
              <a:gd name="connsiteX24" fmla="*/ 939113 w 2199502"/>
              <a:gd name="connsiteY24" fmla="*/ 2478 h 1213441"/>
              <a:gd name="connsiteX0" fmla="*/ 939113 w 2199502"/>
              <a:gd name="connsiteY0" fmla="*/ 2478 h 1213441"/>
              <a:gd name="connsiteX1" fmla="*/ 939113 w 2199502"/>
              <a:gd name="connsiteY1" fmla="*/ 2478 h 1213441"/>
              <a:gd name="connsiteX2" fmla="*/ 453081 w 2199502"/>
              <a:gd name="connsiteY2" fmla="*/ 27192 h 1213441"/>
              <a:gd name="connsiteX3" fmla="*/ 428367 w 2199502"/>
              <a:gd name="connsiteY3" fmla="*/ 35430 h 1213441"/>
              <a:gd name="connsiteX4" fmla="*/ 403654 w 2199502"/>
              <a:gd name="connsiteY4" fmla="*/ 27192 h 1213441"/>
              <a:gd name="connsiteX5" fmla="*/ 370702 w 2199502"/>
              <a:gd name="connsiteY5" fmla="*/ 18954 h 1213441"/>
              <a:gd name="connsiteX6" fmla="*/ 395416 w 2199502"/>
              <a:gd name="connsiteY6" fmla="*/ 224900 h 1213441"/>
              <a:gd name="connsiteX7" fmla="*/ 24713 w 2199502"/>
              <a:gd name="connsiteY7" fmla="*/ 249614 h 1213441"/>
              <a:gd name="connsiteX8" fmla="*/ 0 w 2199502"/>
              <a:gd name="connsiteY8" fmla="*/ 1032208 h 1213441"/>
              <a:gd name="connsiteX9" fmla="*/ 189470 w 2199502"/>
              <a:gd name="connsiteY9" fmla="*/ 1040446 h 1213441"/>
              <a:gd name="connsiteX10" fmla="*/ 189470 w 2199502"/>
              <a:gd name="connsiteY10" fmla="*/ 1114586 h 1213441"/>
              <a:gd name="connsiteX11" fmla="*/ 411892 w 2199502"/>
              <a:gd name="connsiteY11" fmla="*/ 1114586 h 1213441"/>
              <a:gd name="connsiteX12" fmla="*/ 420129 w 2199502"/>
              <a:gd name="connsiteY12" fmla="*/ 1213441 h 1213441"/>
              <a:gd name="connsiteX13" fmla="*/ 889686 w 2199502"/>
              <a:gd name="connsiteY13" fmla="*/ 1164014 h 1213441"/>
              <a:gd name="connsiteX14" fmla="*/ 897924 w 2199502"/>
              <a:gd name="connsiteY14" fmla="*/ 1056922 h 1213441"/>
              <a:gd name="connsiteX15" fmla="*/ 1153297 w 2199502"/>
              <a:gd name="connsiteY15" fmla="*/ 1056922 h 1213441"/>
              <a:gd name="connsiteX16" fmla="*/ 1136821 w 2199502"/>
              <a:gd name="connsiteY16" fmla="*/ 958068 h 1213441"/>
              <a:gd name="connsiteX17" fmla="*/ 2199502 w 2199502"/>
              <a:gd name="connsiteY17" fmla="*/ 908641 h 1213441"/>
              <a:gd name="connsiteX18" fmla="*/ 2158313 w 2199502"/>
              <a:gd name="connsiteY18" fmla="*/ 224900 h 1213441"/>
              <a:gd name="connsiteX19" fmla="*/ 1820562 w 2199502"/>
              <a:gd name="connsiteY19" fmla="*/ 241376 h 1213441"/>
              <a:gd name="connsiteX20" fmla="*/ 1812324 w 2199502"/>
              <a:gd name="connsiteY20" fmla="*/ 331992 h 1213441"/>
              <a:gd name="connsiteX21" fmla="*/ 1375719 w 2199502"/>
              <a:gd name="connsiteY21" fmla="*/ 331992 h 1213441"/>
              <a:gd name="connsiteX22" fmla="*/ 1383956 w 2199502"/>
              <a:gd name="connsiteY22" fmla="*/ 191949 h 1213441"/>
              <a:gd name="connsiteX23" fmla="*/ 939113 w 2199502"/>
              <a:gd name="connsiteY23" fmla="*/ 216662 h 1213441"/>
              <a:gd name="connsiteX24" fmla="*/ 939113 w 2199502"/>
              <a:gd name="connsiteY24" fmla="*/ 2478 h 1213441"/>
              <a:gd name="connsiteX0" fmla="*/ 939113 w 2199502"/>
              <a:gd name="connsiteY0" fmla="*/ 2478 h 1213441"/>
              <a:gd name="connsiteX1" fmla="*/ 939113 w 2199502"/>
              <a:gd name="connsiteY1" fmla="*/ 2478 h 1213441"/>
              <a:gd name="connsiteX2" fmla="*/ 453081 w 2199502"/>
              <a:gd name="connsiteY2" fmla="*/ 27192 h 1213441"/>
              <a:gd name="connsiteX3" fmla="*/ 428367 w 2199502"/>
              <a:gd name="connsiteY3" fmla="*/ 35430 h 1213441"/>
              <a:gd name="connsiteX4" fmla="*/ 403654 w 2199502"/>
              <a:gd name="connsiteY4" fmla="*/ 27192 h 1213441"/>
              <a:gd name="connsiteX5" fmla="*/ 370702 w 2199502"/>
              <a:gd name="connsiteY5" fmla="*/ 18954 h 1213441"/>
              <a:gd name="connsiteX6" fmla="*/ 395416 w 2199502"/>
              <a:gd name="connsiteY6" fmla="*/ 224900 h 1213441"/>
              <a:gd name="connsiteX7" fmla="*/ 24713 w 2199502"/>
              <a:gd name="connsiteY7" fmla="*/ 249614 h 1213441"/>
              <a:gd name="connsiteX8" fmla="*/ 0 w 2199502"/>
              <a:gd name="connsiteY8" fmla="*/ 1032208 h 1213441"/>
              <a:gd name="connsiteX9" fmla="*/ 189470 w 2199502"/>
              <a:gd name="connsiteY9" fmla="*/ 1040446 h 1213441"/>
              <a:gd name="connsiteX10" fmla="*/ 189470 w 2199502"/>
              <a:gd name="connsiteY10" fmla="*/ 1114586 h 1213441"/>
              <a:gd name="connsiteX11" fmla="*/ 411892 w 2199502"/>
              <a:gd name="connsiteY11" fmla="*/ 1114586 h 1213441"/>
              <a:gd name="connsiteX12" fmla="*/ 420129 w 2199502"/>
              <a:gd name="connsiteY12" fmla="*/ 1213441 h 1213441"/>
              <a:gd name="connsiteX13" fmla="*/ 889686 w 2199502"/>
              <a:gd name="connsiteY13" fmla="*/ 1164014 h 1213441"/>
              <a:gd name="connsiteX14" fmla="*/ 897924 w 2199502"/>
              <a:gd name="connsiteY14" fmla="*/ 1056922 h 1213441"/>
              <a:gd name="connsiteX15" fmla="*/ 1153297 w 2199502"/>
              <a:gd name="connsiteY15" fmla="*/ 1056922 h 1213441"/>
              <a:gd name="connsiteX16" fmla="*/ 1136821 w 2199502"/>
              <a:gd name="connsiteY16" fmla="*/ 958068 h 1213441"/>
              <a:gd name="connsiteX17" fmla="*/ 2199502 w 2199502"/>
              <a:gd name="connsiteY17" fmla="*/ 908641 h 1213441"/>
              <a:gd name="connsiteX18" fmla="*/ 2158313 w 2199502"/>
              <a:gd name="connsiteY18" fmla="*/ 224900 h 1213441"/>
              <a:gd name="connsiteX19" fmla="*/ 1804086 w 2199502"/>
              <a:gd name="connsiteY19" fmla="*/ 216662 h 1213441"/>
              <a:gd name="connsiteX20" fmla="*/ 1812324 w 2199502"/>
              <a:gd name="connsiteY20" fmla="*/ 331992 h 1213441"/>
              <a:gd name="connsiteX21" fmla="*/ 1375719 w 2199502"/>
              <a:gd name="connsiteY21" fmla="*/ 331992 h 1213441"/>
              <a:gd name="connsiteX22" fmla="*/ 1383956 w 2199502"/>
              <a:gd name="connsiteY22" fmla="*/ 191949 h 1213441"/>
              <a:gd name="connsiteX23" fmla="*/ 939113 w 2199502"/>
              <a:gd name="connsiteY23" fmla="*/ 216662 h 1213441"/>
              <a:gd name="connsiteX24" fmla="*/ 939113 w 2199502"/>
              <a:gd name="connsiteY24" fmla="*/ 2478 h 121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9502" h="1213441">
                <a:moveTo>
                  <a:pt x="939113" y="2478"/>
                </a:moveTo>
                <a:lnTo>
                  <a:pt x="939113" y="2478"/>
                </a:lnTo>
                <a:cubicBezTo>
                  <a:pt x="817994" y="6882"/>
                  <a:pt x="606930" y="-16766"/>
                  <a:pt x="453081" y="27192"/>
                </a:cubicBezTo>
                <a:cubicBezTo>
                  <a:pt x="444732" y="29578"/>
                  <a:pt x="436605" y="32684"/>
                  <a:pt x="428367" y="35430"/>
                </a:cubicBezTo>
                <a:cubicBezTo>
                  <a:pt x="420129" y="32684"/>
                  <a:pt x="412003" y="29578"/>
                  <a:pt x="403654" y="27192"/>
                </a:cubicBezTo>
                <a:cubicBezTo>
                  <a:pt x="392768" y="24082"/>
                  <a:pt x="370702" y="18954"/>
                  <a:pt x="370702" y="18954"/>
                </a:cubicBezTo>
                <a:lnTo>
                  <a:pt x="395416" y="224900"/>
                </a:lnTo>
                <a:lnTo>
                  <a:pt x="24713" y="249614"/>
                </a:lnTo>
                <a:lnTo>
                  <a:pt x="0" y="1032208"/>
                </a:lnTo>
                <a:lnTo>
                  <a:pt x="189470" y="1040446"/>
                </a:lnTo>
                <a:lnTo>
                  <a:pt x="189470" y="1114586"/>
                </a:lnTo>
                <a:lnTo>
                  <a:pt x="411892" y="1114586"/>
                </a:lnTo>
                <a:lnTo>
                  <a:pt x="420129" y="1213441"/>
                </a:lnTo>
                <a:lnTo>
                  <a:pt x="889686" y="1164014"/>
                </a:lnTo>
                <a:lnTo>
                  <a:pt x="897924" y="1056922"/>
                </a:lnTo>
                <a:lnTo>
                  <a:pt x="1153297" y="1056922"/>
                </a:lnTo>
                <a:lnTo>
                  <a:pt x="1136821" y="958068"/>
                </a:lnTo>
                <a:lnTo>
                  <a:pt x="2199502" y="908641"/>
                </a:lnTo>
                <a:lnTo>
                  <a:pt x="2158313" y="224900"/>
                </a:lnTo>
                <a:lnTo>
                  <a:pt x="1804086" y="216662"/>
                </a:lnTo>
                <a:lnTo>
                  <a:pt x="1812324" y="331992"/>
                </a:lnTo>
                <a:lnTo>
                  <a:pt x="1375719" y="331992"/>
                </a:lnTo>
                <a:lnTo>
                  <a:pt x="1383956" y="191949"/>
                </a:lnTo>
                <a:lnTo>
                  <a:pt x="939113" y="216662"/>
                </a:lnTo>
                <a:lnTo>
                  <a:pt x="939113" y="2478"/>
                </a:lnTo>
                <a:close/>
              </a:path>
            </a:pathLst>
          </a:custGeom>
          <a:noFill/>
          <a:ln w="571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3276600" y="2820220"/>
            <a:ext cx="685800" cy="0"/>
          </a:xfrm>
          <a:prstGeom prst="straightConnector1">
            <a:avLst/>
          </a:prstGeom>
          <a:ln w="76200">
            <a:solidFill>
              <a:srgbClr val="FFFF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1295400" y="3716295"/>
            <a:ext cx="2199502" cy="1213441"/>
          </a:xfrm>
          <a:custGeom>
            <a:avLst/>
            <a:gdLst>
              <a:gd name="connsiteX0" fmla="*/ 939113 w 2199502"/>
              <a:gd name="connsiteY0" fmla="*/ 2478 h 1213441"/>
              <a:gd name="connsiteX1" fmla="*/ 939113 w 2199502"/>
              <a:gd name="connsiteY1" fmla="*/ 2478 h 1213441"/>
              <a:gd name="connsiteX2" fmla="*/ 453081 w 2199502"/>
              <a:gd name="connsiteY2" fmla="*/ 27192 h 1213441"/>
              <a:gd name="connsiteX3" fmla="*/ 428367 w 2199502"/>
              <a:gd name="connsiteY3" fmla="*/ 35430 h 1213441"/>
              <a:gd name="connsiteX4" fmla="*/ 403654 w 2199502"/>
              <a:gd name="connsiteY4" fmla="*/ 27192 h 1213441"/>
              <a:gd name="connsiteX5" fmla="*/ 370702 w 2199502"/>
              <a:gd name="connsiteY5" fmla="*/ 18954 h 1213441"/>
              <a:gd name="connsiteX6" fmla="*/ 395416 w 2199502"/>
              <a:gd name="connsiteY6" fmla="*/ 224900 h 1213441"/>
              <a:gd name="connsiteX7" fmla="*/ 24713 w 2199502"/>
              <a:gd name="connsiteY7" fmla="*/ 249614 h 1213441"/>
              <a:gd name="connsiteX8" fmla="*/ 0 w 2199502"/>
              <a:gd name="connsiteY8" fmla="*/ 1032208 h 1213441"/>
              <a:gd name="connsiteX9" fmla="*/ 189470 w 2199502"/>
              <a:gd name="connsiteY9" fmla="*/ 1040446 h 1213441"/>
              <a:gd name="connsiteX10" fmla="*/ 189470 w 2199502"/>
              <a:gd name="connsiteY10" fmla="*/ 1114586 h 1213441"/>
              <a:gd name="connsiteX11" fmla="*/ 411892 w 2199502"/>
              <a:gd name="connsiteY11" fmla="*/ 1114586 h 1213441"/>
              <a:gd name="connsiteX12" fmla="*/ 420129 w 2199502"/>
              <a:gd name="connsiteY12" fmla="*/ 1213441 h 1213441"/>
              <a:gd name="connsiteX13" fmla="*/ 889686 w 2199502"/>
              <a:gd name="connsiteY13" fmla="*/ 1164014 h 1213441"/>
              <a:gd name="connsiteX14" fmla="*/ 897924 w 2199502"/>
              <a:gd name="connsiteY14" fmla="*/ 1056922 h 1213441"/>
              <a:gd name="connsiteX15" fmla="*/ 1153297 w 2199502"/>
              <a:gd name="connsiteY15" fmla="*/ 1056922 h 1213441"/>
              <a:gd name="connsiteX16" fmla="*/ 1136821 w 2199502"/>
              <a:gd name="connsiteY16" fmla="*/ 958068 h 1213441"/>
              <a:gd name="connsiteX17" fmla="*/ 2199502 w 2199502"/>
              <a:gd name="connsiteY17" fmla="*/ 908641 h 1213441"/>
              <a:gd name="connsiteX18" fmla="*/ 2158313 w 2199502"/>
              <a:gd name="connsiteY18" fmla="*/ 224900 h 1213441"/>
              <a:gd name="connsiteX19" fmla="*/ 1820562 w 2199502"/>
              <a:gd name="connsiteY19" fmla="*/ 241376 h 1213441"/>
              <a:gd name="connsiteX20" fmla="*/ 1812324 w 2199502"/>
              <a:gd name="connsiteY20" fmla="*/ 331992 h 1213441"/>
              <a:gd name="connsiteX21" fmla="*/ 1375719 w 2199502"/>
              <a:gd name="connsiteY21" fmla="*/ 331992 h 1213441"/>
              <a:gd name="connsiteX22" fmla="*/ 1342767 w 2199502"/>
              <a:gd name="connsiteY22" fmla="*/ 233138 h 1213441"/>
              <a:gd name="connsiteX23" fmla="*/ 939113 w 2199502"/>
              <a:gd name="connsiteY23" fmla="*/ 216662 h 1213441"/>
              <a:gd name="connsiteX24" fmla="*/ 939113 w 2199502"/>
              <a:gd name="connsiteY24" fmla="*/ 2478 h 1213441"/>
              <a:gd name="connsiteX0" fmla="*/ 939113 w 2199502"/>
              <a:gd name="connsiteY0" fmla="*/ 2478 h 1213441"/>
              <a:gd name="connsiteX1" fmla="*/ 939113 w 2199502"/>
              <a:gd name="connsiteY1" fmla="*/ 2478 h 1213441"/>
              <a:gd name="connsiteX2" fmla="*/ 453081 w 2199502"/>
              <a:gd name="connsiteY2" fmla="*/ 27192 h 1213441"/>
              <a:gd name="connsiteX3" fmla="*/ 428367 w 2199502"/>
              <a:gd name="connsiteY3" fmla="*/ 35430 h 1213441"/>
              <a:gd name="connsiteX4" fmla="*/ 403654 w 2199502"/>
              <a:gd name="connsiteY4" fmla="*/ 27192 h 1213441"/>
              <a:gd name="connsiteX5" fmla="*/ 370702 w 2199502"/>
              <a:gd name="connsiteY5" fmla="*/ 18954 h 1213441"/>
              <a:gd name="connsiteX6" fmla="*/ 395416 w 2199502"/>
              <a:gd name="connsiteY6" fmla="*/ 224900 h 1213441"/>
              <a:gd name="connsiteX7" fmla="*/ 24713 w 2199502"/>
              <a:gd name="connsiteY7" fmla="*/ 249614 h 1213441"/>
              <a:gd name="connsiteX8" fmla="*/ 0 w 2199502"/>
              <a:gd name="connsiteY8" fmla="*/ 1032208 h 1213441"/>
              <a:gd name="connsiteX9" fmla="*/ 189470 w 2199502"/>
              <a:gd name="connsiteY9" fmla="*/ 1040446 h 1213441"/>
              <a:gd name="connsiteX10" fmla="*/ 189470 w 2199502"/>
              <a:gd name="connsiteY10" fmla="*/ 1114586 h 1213441"/>
              <a:gd name="connsiteX11" fmla="*/ 411892 w 2199502"/>
              <a:gd name="connsiteY11" fmla="*/ 1114586 h 1213441"/>
              <a:gd name="connsiteX12" fmla="*/ 420129 w 2199502"/>
              <a:gd name="connsiteY12" fmla="*/ 1213441 h 1213441"/>
              <a:gd name="connsiteX13" fmla="*/ 889686 w 2199502"/>
              <a:gd name="connsiteY13" fmla="*/ 1164014 h 1213441"/>
              <a:gd name="connsiteX14" fmla="*/ 897924 w 2199502"/>
              <a:gd name="connsiteY14" fmla="*/ 1056922 h 1213441"/>
              <a:gd name="connsiteX15" fmla="*/ 1153297 w 2199502"/>
              <a:gd name="connsiteY15" fmla="*/ 1056922 h 1213441"/>
              <a:gd name="connsiteX16" fmla="*/ 1136821 w 2199502"/>
              <a:gd name="connsiteY16" fmla="*/ 958068 h 1213441"/>
              <a:gd name="connsiteX17" fmla="*/ 2199502 w 2199502"/>
              <a:gd name="connsiteY17" fmla="*/ 908641 h 1213441"/>
              <a:gd name="connsiteX18" fmla="*/ 2158313 w 2199502"/>
              <a:gd name="connsiteY18" fmla="*/ 224900 h 1213441"/>
              <a:gd name="connsiteX19" fmla="*/ 1820562 w 2199502"/>
              <a:gd name="connsiteY19" fmla="*/ 241376 h 1213441"/>
              <a:gd name="connsiteX20" fmla="*/ 1812324 w 2199502"/>
              <a:gd name="connsiteY20" fmla="*/ 331992 h 1213441"/>
              <a:gd name="connsiteX21" fmla="*/ 1375719 w 2199502"/>
              <a:gd name="connsiteY21" fmla="*/ 331992 h 1213441"/>
              <a:gd name="connsiteX22" fmla="*/ 1383956 w 2199502"/>
              <a:gd name="connsiteY22" fmla="*/ 191949 h 1213441"/>
              <a:gd name="connsiteX23" fmla="*/ 939113 w 2199502"/>
              <a:gd name="connsiteY23" fmla="*/ 216662 h 1213441"/>
              <a:gd name="connsiteX24" fmla="*/ 939113 w 2199502"/>
              <a:gd name="connsiteY24" fmla="*/ 2478 h 1213441"/>
              <a:gd name="connsiteX0" fmla="*/ 939113 w 2199502"/>
              <a:gd name="connsiteY0" fmla="*/ 2478 h 1213441"/>
              <a:gd name="connsiteX1" fmla="*/ 939113 w 2199502"/>
              <a:gd name="connsiteY1" fmla="*/ 2478 h 1213441"/>
              <a:gd name="connsiteX2" fmla="*/ 453081 w 2199502"/>
              <a:gd name="connsiteY2" fmla="*/ 27192 h 1213441"/>
              <a:gd name="connsiteX3" fmla="*/ 428367 w 2199502"/>
              <a:gd name="connsiteY3" fmla="*/ 35430 h 1213441"/>
              <a:gd name="connsiteX4" fmla="*/ 403654 w 2199502"/>
              <a:gd name="connsiteY4" fmla="*/ 27192 h 1213441"/>
              <a:gd name="connsiteX5" fmla="*/ 370702 w 2199502"/>
              <a:gd name="connsiteY5" fmla="*/ 18954 h 1213441"/>
              <a:gd name="connsiteX6" fmla="*/ 395416 w 2199502"/>
              <a:gd name="connsiteY6" fmla="*/ 224900 h 1213441"/>
              <a:gd name="connsiteX7" fmla="*/ 24713 w 2199502"/>
              <a:gd name="connsiteY7" fmla="*/ 249614 h 1213441"/>
              <a:gd name="connsiteX8" fmla="*/ 0 w 2199502"/>
              <a:gd name="connsiteY8" fmla="*/ 1032208 h 1213441"/>
              <a:gd name="connsiteX9" fmla="*/ 189470 w 2199502"/>
              <a:gd name="connsiteY9" fmla="*/ 1040446 h 1213441"/>
              <a:gd name="connsiteX10" fmla="*/ 189470 w 2199502"/>
              <a:gd name="connsiteY10" fmla="*/ 1114586 h 1213441"/>
              <a:gd name="connsiteX11" fmla="*/ 411892 w 2199502"/>
              <a:gd name="connsiteY11" fmla="*/ 1114586 h 1213441"/>
              <a:gd name="connsiteX12" fmla="*/ 420129 w 2199502"/>
              <a:gd name="connsiteY12" fmla="*/ 1213441 h 1213441"/>
              <a:gd name="connsiteX13" fmla="*/ 889686 w 2199502"/>
              <a:gd name="connsiteY13" fmla="*/ 1164014 h 1213441"/>
              <a:gd name="connsiteX14" fmla="*/ 897924 w 2199502"/>
              <a:gd name="connsiteY14" fmla="*/ 1056922 h 1213441"/>
              <a:gd name="connsiteX15" fmla="*/ 1153297 w 2199502"/>
              <a:gd name="connsiteY15" fmla="*/ 1056922 h 1213441"/>
              <a:gd name="connsiteX16" fmla="*/ 1136821 w 2199502"/>
              <a:gd name="connsiteY16" fmla="*/ 958068 h 1213441"/>
              <a:gd name="connsiteX17" fmla="*/ 2199502 w 2199502"/>
              <a:gd name="connsiteY17" fmla="*/ 908641 h 1213441"/>
              <a:gd name="connsiteX18" fmla="*/ 2158313 w 2199502"/>
              <a:gd name="connsiteY18" fmla="*/ 224900 h 1213441"/>
              <a:gd name="connsiteX19" fmla="*/ 1804086 w 2199502"/>
              <a:gd name="connsiteY19" fmla="*/ 216662 h 1213441"/>
              <a:gd name="connsiteX20" fmla="*/ 1812324 w 2199502"/>
              <a:gd name="connsiteY20" fmla="*/ 331992 h 1213441"/>
              <a:gd name="connsiteX21" fmla="*/ 1375719 w 2199502"/>
              <a:gd name="connsiteY21" fmla="*/ 331992 h 1213441"/>
              <a:gd name="connsiteX22" fmla="*/ 1383956 w 2199502"/>
              <a:gd name="connsiteY22" fmla="*/ 191949 h 1213441"/>
              <a:gd name="connsiteX23" fmla="*/ 939113 w 2199502"/>
              <a:gd name="connsiteY23" fmla="*/ 216662 h 1213441"/>
              <a:gd name="connsiteX24" fmla="*/ 939113 w 2199502"/>
              <a:gd name="connsiteY24" fmla="*/ 2478 h 121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9502" h="1213441">
                <a:moveTo>
                  <a:pt x="939113" y="2478"/>
                </a:moveTo>
                <a:lnTo>
                  <a:pt x="939113" y="2478"/>
                </a:lnTo>
                <a:cubicBezTo>
                  <a:pt x="817994" y="6882"/>
                  <a:pt x="606930" y="-16766"/>
                  <a:pt x="453081" y="27192"/>
                </a:cubicBezTo>
                <a:cubicBezTo>
                  <a:pt x="444732" y="29578"/>
                  <a:pt x="436605" y="32684"/>
                  <a:pt x="428367" y="35430"/>
                </a:cubicBezTo>
                <a:cubicBezTo>
                  <a:pt x="420129" y="32684"/>
                  <a:pt x="412003" y="29578"/>
                  <a:pt x="403654" y="27192"/>
                </a:cubicBezTo>
                <a:cubicBezTo>
                  <a:pt x="392768" y="24082"/>
                  <a:pt x="370702" y="18954"/>
                  <a:pt x="370702" y="18954"/>
                </a:cubicBezTo>
                <a:lnTo>
                  <a:pt x="395416" y="224900"/>
                </a:lnTo>
                <a:lnTo>
                  <a:pt x="24713" y="249614"/>
                </a:lnTo>
                <a:lnTo>
                  <a:pt x="0" y="1032208"/>
                </a:lnTo>
                <a:lnTo>
                  <a:pt x="189470" y="1040446"/>
                </a:lnTo>
                <a:lnTo>
                  <a:pt x="189470" y="1114586"/>
                </a:lnTo>
                <a:lnTo>
                  <a:pt x="411892" y="1114586"/>
                </a:lnTo>
                <a:lnTo>
                  <a:pt x="420129" y="1213441"/>
                </a:lnTo>
                <a:lnTo>
                  <a:pt x="889686" y="1164014"/>
                </a:lnTo>
                <a:lnTo>
                  <a:pt x="897924" y="1056922"/>
                </a:lnTo>
                <a:lnTo>
                  <a:pt x="1153297" y="1056922"/>
                </a:lnTo>
                <a:lnTo>
                  <a:pt x="1136821" y="958068"/>
                </a:lnTo>
                <a:lnTo>
                  <a:pt x="2199502" y="908641"/>
                </a:lnTo>
                <a:lnTo>
                  <a:pt x="2158313" y="224900"/>
                </a:lnTo>
                <a:lnTo>
                  <a:pt x="1804086" y="216662"/>
                </a:lnTo>
                <a:lnTo>
                  <a:pt x="1812324" y="331992"/>
                </a:lnTo>
                <a:lnTo>
                  <a:pt x="1375719" y="331992"/>
                </a:lnTo>
                <a:lnTo>
                  <a:pt x="1383956" y="191949"/>
                </a:lnTo>
                <a:lnTo>
                  <a:pt x="939113" y="216662"/>
                </a:lnTo>
                <a:lnTo>
                  <a:pt x="939113" y="2478"/>
                </a:lnTo>
                <a:close/>
              </a:path>
            </a:pathLst>
          </a:cu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1981200" y="2794477"/>
            <a:ext cx="1302608" cy="1396523"/>
          </a:xfrm>
          <a:prstGeom prst="straightConnector1">
            <a:avLst/>
          </a:prstGeom>
          <a:ln w="76200">
            <a:solidFill>
              <a:srgbClr val="FFFF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94785" y="4096434"/>
            <a:ext cx="2286000" cy="646331"/>
          </a:xfrm>
          <a:prstGeom prst="rect">
            <a:avLst/>
          </a:prstGeom>
          <a:noFill/>
        </p:spPr>
        <p:txBody>
          <a:bodyPr wrap="square" rtlCol="0">
            <a:spAutoFit/>
          </a:bodyPr>
          <a:lstStyle/>
          <a:p>
            <a:r>
              <a:rPr lang="en-US" b="1" dirty="0" smtClean="0">
                <a:solidFill>
                  <a:srgbClr val="FFFF00"/>
                </a:solidFill>
                <a:effectLst>
                  <a:outerShdw blurRad="38100" dist="38100" dir="2700000" algn="tl">
                    <a:srgbClr val="000000">
                      <a:alpha val="43137"/>
                    </a:srgbClr>
                  </a:outerShdw>
                </a:effectLst>
              </a:rPr>
              <a:t>Temporary building location</a:t>
            </a:r>
            <a:endParaRPr lang="en-US" b="1" dirty="0">
              <a:solidFill>
                <a:srgbClr val="FFFF00"/>
              </a:solidFill>
              <a:effectLst>
                <a:outerShdw blurRad="38100" dist="38100" dir="2700000" algn="tl">
                  <a:srgbClr val="000000">
                    <a:alpha val="43137"/>
                  </a:srgbClr>
                </a:outerShdw>
              </a:effectLst>
            </a:endParaRPr>
          </a:p>
        </p:txBody>
      </p:sp>
      <p:cxnSp>
        <p:nvCxnSpPr>
          <p:cNvPr id="18" name="Straight Arrow Connector 17"/>
          <p:cNvCxnSpPr/>
          <p:nvPr/>
        </p:nvCxnSpPr>
        <p:spPr>
          <a:xfrm flipH="1">
            <a:off x="3494902" y="4323015"/>
            <a:ext cx="899883"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0" y="-5195"/>
            <a:ext cx="9143999" cy="1125635"/>
          </a:xfrm>
        </p:spPr>
        <p:txBody>
          <a:bodyPr>
            <a:normAutofit/>
          </a:bodyPr>
          <a:lstStyle/>
          <a:p>
            <a:r>
              <a:rPr lang="en-US" sz="4000" dirty="0" smtClean="0">
                <a:solidFill>
                  <a:schemeClr val="accent1">
                    <a:lumMod val="20000"/>
                    <a:lumOff val="80000"/>
                  </a:schemeClr>
                </a:solidFill>
              </a:rPr>
              <a:t>Move Building</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219704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fltVal val="0"/>
                                          </p:val>
                                        </p:tav>
                                        <p:tav tm="100000">
                                          <p:val>
                                            <p:strVal val="#ppt_w"/>
                                          </p:val>
                                        </p:tav>
                                      </p:tavLst>
                                    </p:anim>
                                    <p:anim calcmode="lin" valueType="num">
                                      <p:cBhvr>
                                        <p:cTn id="30" dur="1000" fill="hold"/>
                                        <p:tgtEl>
                                          <p:spTgt spid="18"/>
                                        </p:tgtEl>
                                        <p:attrNameLst>
                                          <p:attrName>ppt_h</p:attrName>
                                        </p:attrNameLst>
                                      </p:cBhvr>
                                      <p:tavLst>
                                        <p:tav tm="0">
                                          <p:val>
                                            <p:fltVal val="0"/>
                                          </p:val>
                                        </p:tav>
                                        <p:tav tm="100000">
                                          <p:val>
                                            <p:strVal val="#ppt_h"/>
                                          </p:val>
                                        </p:tav>
                                      </p:tavLst>
                                    </p:anim>
                                    <p:anim calcmode="lin" valueType="num">
                                      <p:cBhvr>
                                        <p:cTn id="31" dur="1000" fill="hold"/>
                                        <p:tgtEl>
                                          <p:spTgt spid="18"/>
                                        </p:tgtEl>
                                        <p:attrNameLst>
                                          <p:attrName>style.rotation</p:attrName>
                                        </p:attrNameLst>
                                      </p:cBhvr>
                                      <p:tavLst>
                                        <p:tav tm="0">
                                          <p:val>
                                            <p:fltVal val="90"/>
                                          </p:val>
                                        </p:tav>
                                        <p:tav tm="100000">
                                          <p:val>
                                            <p:fltVal val="0"/>
                                          </p:val>
                                        </p:tav>
                                      </p:tavLst>
                                    </p:anim>
                                    <p:animEffect transition="in" filter="fade">
                                      <p:cBhvr>
                                        <p:cTn id="32" dur="1000"/>
                                        <p:tgtEl>
                                          <p:spTgt spid="18"/>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fltVal val="0"/>
                                          </p:val>
                                        </p:tav>
                                        <p:tav tm="100000">
                                          <p:val>
                                            <p:strVal val="#ppt_w"/>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style.rotation</p:attrName>
                                        </p:attrNameLst>
                                      </p:cBhvr>
                                      <p:tavLst>
                                        <p:tav tm="0">
                                          <p:val>
                                            <p:fltVal val="90"/>
                                          </p:val>
                                        </p:tav>
                                        <p:tav tm="100000">
                                          <p:val>
                                            <p:fltVal val="0"/>
                                          </p:val>
                                        </p:tav>
                                      </p:tavLst>
                                    </p:anim>
                                    <p:animEffect transition="in" filter="fade">
                                      <p:cBhvr>
                                        <p:cTn id="3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C8361B-C258-46C2-A5FD-5F736782BE5B}" type="slidenum">
              <a:rPr lang="en-US" smtClean="0"/>
              <a:t>24</a:t>
            </a:fld>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919" t="18192" r="32892" b="11238"/>
          <a:stretch/>
        </p:blipFill>
        <p:spPr bwMode="auto">
          <a:xfrm>
            <a:off x="615961" y="1346885"/>
            <a:ext cx="3651239" cy="4648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37205" y="1505634"/>
            <a:ext cx="2209800" cy="646331"/>
          </a:xfrm>
          <a:prstGeom prst="rect">
            <a:avLst/>
          </a:prstGeom>
          <a:noFill/>
        </p:spPr>
        <p:txBody>
          <a:bodyPr wrap="square" rtlCol="0">
            <a:spAutoFit/>
          </a:bodyPr>
          <a:lstStyle/>
          <a:p>
            <a:r>
              <a:rPr lang="en-US" b="1" dirty="0" smtClean="0"/>
              <a:t>Cut back existing floor joists</a:t>
            </a:r>
            <a:endParaRPr lang="en-US" b="1" dirty="0"/>
          </a:p>
        </p:txBody>
      </p:sp>
      <p:sp>
        <p:nvSpPr>
          <p:cNvPr id="9" name="TextBox 8"/>
          <p:cNvSpPr txBox="1"/>
          <p:nvPr/>
        </p:nvSpPr>
        <p:spPr>
          <a:xfrm>
            <a:off x="5257800" y="2151965"/>
            <a:ext cx="2667000" cy="646331"/>
          </a:xfrm>
          <a:prstGeom prst="rect">
            <a:avLst/>
          </a:prstGeom>
          <a:noFill/>
        </p:spPr>
        <p:txBody>
          <a:bodyPr wrap="square" rtlCol="0">
            <a:spAutoFit/>
          </a:bodyPr>
          <a:lstStyle/>
          <a:p>
            <a:r>
              <a:rPr lang="en-US" b="1" dirty="0" smtClean="0"/>
              <a:t>Remove existing dropped wood beams</a:t>
            </a:r>
            <a:endParaRPr lang="en-US" b="1" dirty="0"/>
          </a:p>
        </p:txBody>
      </p:sp>
      <p:sp>
        <p:nvSpPr>
          <p:cNvPr id="10" name="TextBox 9"/>
          <p:cNvSpPr txBox="1"/>
          <p:nvPr/>
        </p:nvSpPr>
        <p:spPr>
          <a:xfrm>
            <a:off x="5257800" y="2891135"/>
            <a:ext cx="3276600" cy="646331"/>
          </a:xfrm>
          <a:prstGeom prst="rect">
            <a:avLst/>
          </a:prstGeom>
          <a:noFill/>
        </p:spPr>
        <p:txBody>
          <a:bodyPr wrap="square" rtlCol="0">
            <a:spAutoFit/>
          </a:bodyPr>
          <a:lstStyle/>
          <a:p>
            <a:r>
              <a:rPr lang="en-US" b="1" dirty="0" smtClean="0"/>
              <a:t>Install galvanized steel beams with wood blocking</a:t>
            </a:r>
            <a:endParaRPr lang="en-US" b="1" dirty="0"/>
          </a:p>
        </p:txBody>
      </p:sp>
      <p:sp>
        <p:nvSpPr>
          <p:cNvPr id="11" name="TextBox 10"/>
          <p:cNvSpPr txBox="1"/>
          <p:nvPr/>
        </p:nvSpPr>
        <p:spPr>
          <a:xfrm>
            <a:off x="5237205" y="3670957"/>
            <a:ext cx="3449595" cy="646331"/>
          </a:xfrm>
          <a:prstGeom prst="rect">
            <a:avLst/>
          </a:prstGeom>
          <a:noFill/>
        </p:spPr>
        <p:txBody>
          <a:bodyPr wrap="square" rtlCol="0">
            <a:spAutoFit/>
          </a:bodyPr>
          <a:lstStyle/>
          <a:p>
            <a:r>
              <a:rPr lang="en-US" b="1" dirty="0" smtClean="0"/>
              <a:t>Install galvanized steel stub column down to concrete pier</a:t>
            </a:r>
            <a:endParaRPr lang="en-US" b="1" dirty="0"/>
          </a:p>
        </p:txBody>
      </p:sp>
      <p:cxnSp>
        <p:nvCxnSpPr>
          <p:cNvPr id="8" name="Straight Arrow Connector 7"/>
          <p:cNvCxnSpPr/>
          <p:nvPr/>
        </p:nvCxnSpPr>
        <p:spPr>
          <a:xfrm flipH="1">
            <a:off x="3048000" y="1676400"/>
            <a:ext cx="2133600" cy="1523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667000" y="2286000"/>
            <a:ext cx="2590800" cy="1891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362200" y="2151965"/>
            <a:ext cx="304800" cy="64633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2667000" y="1905000"/>
            <a:ext cx="2564026" cy="12004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514600" y="2505246"/>
            <a:ext cx="2716426" cy="130028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8497" y="3352800"/>
            <a:ext cx="1219200" cy="369332"/>
          </a:xfrm>
          <a:prstGeom prst="rect">
            <a:avLst/>
          </a:prstGeom>
          <a:noFill/>
        </p:spPr>
        <p:txBody>
          <a:bodyPr wrap="square" rtlCol="0">
            <a:spAutoFit/>
          </a:bodyPr>
          <a:lstStyle/>
          <a:p>
            <a:r>
              <a:rPr lang="en-US" b="1" dirty="0" smtClean="0">
                <a:solidFill>
                  <a:srgbClr val="FF0000"/>
                </a:solidFill>
              </a:rPr>
              <a:t>Pier</a:t>
            </a:r>
            <a:endParaRPr lang="en-US" b="1" dirty="0">
              <a:solidFill>
                <a:srgbClr val="FF0000"/>
              </a:solidFill>
            </a:endParaRPr>
          </a:p>
        </p:txBody>
      </p:sp>
      <p:sp>
        <p:nvSpPr>
          <p:cNvPr id="26" name="TextBox 25"/>
          <p:cNvSpPr txBox="1"/>
          <p:nvPr/>
        </p:nvSpPr>
        <p:spPr>
          <a:xfrm>
            <a:off x="846438" y="3994123"/>
            <a:ext cx="1219200" cy="646331"/>
          </a:xfrm>
          <a:prstGeom prst="rect">
            <a:avLst/>
          </a:prstGeom>
          <a:noFill/>
        </p:spPr>
        <p:txBody>
          <a:bodyPr wrap="square" rtlCol="0">
            <a:spAutoFit/>
          </a:bodyPr>
          <a:lstStyle/>
          <a:p>
            <a:r>
              <a:rPr lang="en-US" b="1" dirty="0" smtClean="0">
                <a:solidFill>
                  <a:srgbClr val="FF0000"/>
                </a:solidFill>
              </a:rPr>
              <a:t>Grade beam</a:t>
            </a:r>
            <a:endParaRPr lang="en-US" b="1" dirty="0">
              <a:solidFill>
                <a:srgbClr val="FF0000"/>
              </a:solidFill>
            </a:endParaRPr>
          </a:p>
        </p:txBody>
      </p:sp>
      <p:sp>
        <p:nvSpPr>
          <p:cNvPr id="27" name="TextBox 26"/>
          <p:cNvSpPr txBox="1"/>
          <p:nvPr/>
        </p:nvSpPr>
        <p:spPr>
          <a:xfrm>
            <a:off x="844379" y="5029200"/>
            <a:ext cx="1219200" cy="646331"/>
          </a:xfrm>
          <a:prstGeom prst="rect">
            <a:avLst/>
          </a:prstGeom>
          <a:noFill/>
        </p:spPr>
        <p:txBody>
          <a:bodyPr wrap="square" rtlCol="0">
            <a:spAutoFit/>
          </a:bodyPr>
          <a:lstStyle/>
          <a:p>
            <a:r>
              <a:rPr lang="en-US" b="1" dirty="0" smtClean="0">
                <a:solidFill>
                  <a:srgbClr val="FF0000"/>
                </a:solidFill>
              </a:rPr>
              <a:t>Timber pile</a:t>
            </a:r>
            <a:endParaRPr lang="en-US" b="1" dirty="0">
              <a:solidFill>
                <a:srgbClr val="FF0000"/>
              </a:solidFill>
            </a:endParaRPr>
          </a:p>
        </p:txBody>
      </p:sp>
      <p:cxnSp>
        <p:nvCxnSpPr>
          <p:cNvPr id="25" name="Straight Arrow Connector 24"/>
          <p:cNvCxnSpPr/>
          <p:nvPr/>
        </p:nvCxnSpPr>
        <p:spPr>
          <a:xfrm>
            <a:off x="1524000" y="54864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458097" y="3537466"/>
            <a:ext cx="75170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600200" y="4419600"/>
            <a:ext cx="46749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0" y="-5195"/>
            <a:ext cx="9143999" cy="11256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lumMod val="20000"/>
                    <a:lumOff val="80000"/>
                  </a:schemeClr>
                </a:solidFill>
              </a:rPr>
              <a:t>Install Foundations</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4842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ppt_w</p:attrName>
                                        </p:attrNameLst>
                                      </p:cBhvr>
                                      <p:tavLst>
                                        <p:tav tm="0">
                                          <p:val>
                                            <p:fltVal val="0"/>
                                          </p:val>
                                        </p:tav>
                                        <p:tav tm="100000">
                                          <p:val>
                                            <p:strVal val="#ppt_w"/>
                                          </p:val>
                                        </p:tav>
                                      </p:tavLst>
                                    </p:anim>
                                    <p:anim calcmode="lin" valueType="num">
                                      <p:cBhvr>
                                        <p:cTn id="49" dur="1000" fill="hold"/>
                                        <p:tgtEl>
                                          <p:spTgt spid="5"/>
                                        </p:tgtEl>
                                        <p:attrNameLst>
                                          <p:attrName>ppt_h</p:attrName>
                                        </p:attrNameLst>
                                      </p:cBhvr>
                                      <p:tavLst>
                                        <p:tav tm="0">
                                          <p:val>
                                            <p:fltVal val="0"/>
                                          </p:val>
                                        </p:tav>
                                        <p:tav tm="100000">
                                          <p:val>
                                            <p:strVal val="#ppt_h"/>
                                          </p:val>
                                        </p:tav>
                                      </p:tavLst>
                                    </p:anim>
                                    <p:anim calcmode="lin" valueType="num">
                                      <p:cBhvr>
                                        <p:cTn id="50" dur="1000" fill="hold"/>
                                        <p:tgtEl>
                                          <p:spTgt spid="5"/>
                                        </p:tgtEl>
                                        <p:attrNameLst>
                                          <p:attrName>style.rotation</p:attrName>
                                        </p:attrNameLst>
                                      </p:cBhvr>
                                      <p:tavLst>
                                        <p:tav tm="0">
                                          <p:val>
                                            <p:fltVal val="90"/>
                                          </p:val>
                                        </p:tav>
                                        <p:tav tm="100000">
                                          <p:val>
                                            <p:fltVal val="0"/>
                                          </p:val>
                                        </p:tav>
                                      </p:tavLst>
                                    </p:anim>
                                    <p:animEffect transition="in" filter="fade">
                                      <p:cBhvr>
                                        <p:cTn id="51" dur="1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down)">
                                      <p:cBhvr>
                                        <p:cTn id="70" dur="500"/>
                                        <p:tgtEl>
                                          <p:spTgt spid="1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4" grpId="0" animBg="1"/>
      <p:bldP spid="23"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92363"/>
            <a:ext cx="2819400" cy="3048000"/>
          </a:xfrm>
        </p:spPr>
        <p:txBody>
          <a:bodyPr>
            <a:noAutofit/>
          </a:bodyPr>
          <a:lstStyle/>
          <a:p>
            <a:r>
              <a:rPr lang="en-US" sz="2400" dirty="0" smtClean="0"/>
              <a:t>Infill ALL openings in accordance with original design</a:t>
            </a:r>
          </a:p>
          <a:p>
            <a:r>
              <a:rPr lang="en-US" sz="2400" dirty="0" smtClean="0"/>
              <a:t>Riprap stone revetment  on Long Island side of bulkhead</a:t>
            </a:r>
            <a:endParaRPr lang="en-US" sz="2400" dirty="0"/>
          </a:p>
        </p:txBody>
      </p:sp>
      <p:sp>
        <p:nvSpPr>
          <p:cNvPr id="4" name="Slide Number Placeholder 3"/>
          <p:cNvSpPr>
            <a:spLocks noGrp="1"/>
          </p:cNvSpPr>
          <p:nvPr>
            <p:ph type="sldNum" sz="quarter" idx="12"/>
          </p:nvPr>
        </p:nvSpPr>
        <p:spPr/>
        <p:txBody>
          <a:bodyPr/>
          <a:lstStyle/>
          <a:p>
            <a:fld id="{FDC8361B-C258-46C2-A5FD-5F736782BE5B}" type="slidenum">
              <a:rPr lang="en-US" smtClean="0"/>
              <a:t>25</a:t>
            </a:fld>
            <a:endParaRPr lang="en-US"/>
          </a:p>
        </p:txBody>
      </p:sp>
      <p:sp>
        <p:nvSpPr>
          <p:cNvPr id="5" name="Title 1"/>
          <p:cNvSpPr txBox="1">
            <a:spLocks/>
          </p:cNvSpPr>
          <p:nvPr/>
        </p:nvSpPr>
        <p:spPr>
          <a:xfrm>
            <a:off x="0" y="-5195"/>
            <a:ext cx="9143999" cy="11256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lumMod val="20000"/>
                    <a:lumOff val="80000"/>
                  </a:schemeClr>
                </a:solidFill>
              </a:rPr>
              <a:t>Bulkhead Improvements</a:t>
            </a:r>
            <a:endParaRPr lang="en-US" sz="4000" dirty="0">
              <a:solidFill>
                <a:schemeClr val="accent1">
                  <a:lumMod val="20000"/>
                  <a:lumOff val="80000"/>
                </a:schemeClr>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07" t="11892" r="15432" b="3464"/>
          <a:stretch/>
        </p:blipFill>
        <p:spPr bwMode="auto">
          <a:xfrm>
            <a:off x="3453681" y="1706563"/>
            <a:ext cx="5233119"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411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C8361B-C258-46C2-A5FD-5F736782BE5B}" type="slidenum">
              <a:rPr lang="en-US" smtClean="0"/>
              <a:t>26</a:t>
            </a:fld>
            <a:endParaRPr lang="en-US" dirty="0"/>
          </a:p>
        </p:txBody>
      </p:sp>
      <p:pic>
        <p:nvPicPr>
          <p:cNvPr id="5" name="Picture 4"/>
          <p:cNvPicPr>
            <a:picLocks noChangeAspect="1"/>
          </p:cNvPicPr>
          <p:nvPr/>
        </p:nvPicPr>
        <p:blipFill>
          <a:blip r:embed="rId2"/>
          <a:stretch>
            <a:fillRect/>
          </a:stretch>
        </p:blipFill>
        <p:spPr>
          <a:xfrm>
            <a:off x="152400" y="1371600"/>
            <a:ext cx="8839200" cy="4658588"/>
          </a:xfrm>
          <a:prstGeom prst="rect">
            <a:avLst/>
          </a:prstGeom>
        </p:spPr>
      </p:pic>
      <p:sp>
        <p:nvSpPr>
          <p:cNvPr id="6" name="Title 1"/>
          <p:cNvSpPr txBox="1">
            <a:spLocks/>
          </p:cNvSpPr>
          <p:nvPr/>
        </p:nvSpPr>
        <p:spPr>
          <a:xfrm>
            <a:off x="0" y="-5195"/>
            <a:ext cx="9143999" cy="11256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lumMod val="20000"/>
                    <a:lumOff val="80000"/>
                  </a:schemeClr>
                </a:solidFill>
              </a:rPr>
              <a:t>Option 7A – Floor Plan</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1992136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C8361B-C258-46C2-A5FD-5F736782BE5B}" type="slidenum">
              <a:rPr lang="en-US" smtClean="0"/>
              <a:t>27</a:t>
            </a:fld>
            <a:endParaRPr lang="en-US" dirty="0"/>
          </a:p>
        </p:txBody>
      </p:sp>
      <p:pic>
        <p:nvPicPr>
          <p:cNvPr id="5" name="Picture 4"/>
          <p:cNvPicPr>
            <a:picLocks noChangeAspect="1"/>
          </p:cNvPicPr>
          <p:nvPr/>
        </p:nvPicPr>
        <p:blipFill>
          <a:blip r:embed="rId2"/>
          <a:stretch>
            <a:fillRect/>
          </a:stretch>
        </p:blipFill>
        <p:spPr>
          <a:xfrm>
            <a:off x="152400" y="1524000"/>
            <a:ext cx="8763000" cy="4232974"/>
          </a:xfrm>
          <a:prstGeom prst="rect">
            <a:avLst/>
          </a:prstGeom>
        </p:spPr>
      </p:pic>
      <p:sp>
        <p:nvSpPr>
          <p:cNvPr id="6" name="Title 1"/>
          <p:cNvSpPr txBox="1">
            <a:spLocks/>
          </p:cNvSpPr>
          <p:nvPr/>
        </p:nvSpPr>
        <p:spPr>
          <a:xfrm>
            <a:off x="0" y="-5195"/>
            <a:ext cx="9143999" cy="11256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lumMod val="20000"/>
                    <a:lumOff val="80000"/>
                  </a:schemeClr>
                </a:solidFill>
              </a:rPr>
              <a:t>Option 7A – Elevations</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2048741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C8361B-C258-46C2-A5FD-5F736782BE5B}" type="slidenum">
              <a:rPr lang="en-US" smtClean="0"/>
              <a:t>28</a:t>
            </a:fld>
            <a:endParaRPr lang="en-US" dirty="0"/>
          </a:p>
        </p:txBody>
      </p:sp>
      <p:pic>
        <p:nvPicPr>
          <p:cNvPr id="5" name="Picture 4"/>
          <p:cNvPicPr>
            <a:picLocks noChangeAspect="1"/>
          </p:cNvPicPr>
          <p:nvPr/>
        </p:nvPicPr>
        <p:blipFill>
          <a:blip r:embed="rId2"/>
          <a:stretch>
            <a:fillRect/>
          </a:stretch>
        </p:blipFill>
        <p:spPr>
          <a:xfrm>
            <a:off x="152399" y="1828800"/>
            <a:ext cx="8801101" cy="3352800"/>
          </a:xfrm>
          <a:prstGeom prst="rect">
            <a:avLst/>
          </a:prstGeom>
        </p:spPr>
      </p:pic>
      <p:sp>
        <p:nvSpPr>
          <p:cNvPr id="6" name="Title 1"/>
          <p:cNvSpPr txBox="1">
            <a:spLocks/>
          </p:cNvSpPr>
          <p:nvPr/>
        </p:nvSpPr>
        <p:spPr>
          <a:xfrm>
            <a:off x="0" y="-5195"/>
            <a:ext cx="9143999" cy="11256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lumMod val="20000"/>
                    <a:lumOff val="80000"/>
                  </a:schemeClr>
                </a:solidFill>
              </a:rPr>
              <a:t>Option 7A – Sections</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397920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C8361B-C258-46C2-A5FD-5F736782BE5B}" type="slidenum">
              <a:rPr lang="en-US" smtClean="0"/>
              <a:t>29</a:t>
            </a:fld>
            <a:endParaRPr lang="en-US" dirty="0"/>
          </a:p>
        </p:txBody>
      </p:sp>
      <p:pic>
        <p:nvPicPr>
          <p:cNvPr id="5" name="Picture 4"/>
          <p:cNvPicPr>
            <a:picLocks noChangeAspect="1"/>
          </p:cNvPicPr>
          <p:nvPr/>
        </p:nvPicPr>
        <p:blipFill>
          <a:blip r:embed="rId2"/>
          <a:stretch>
            <a:fillRect/>
          </a:stretch>
        </p:blipFill>
        <p:spPr>
          <a:xfrm>
            <a:off x="421741" y="1219200"/>
            <a:ext cx="8229600" cy="2329968"/>
          </a:xfrm>
          <a:prstGeom prst="rect">
            <a:avLst/>
          </a:prstGeom>
        </p:spPr>
      </p:pic>
      <p:sp>
        <p:nvSpPr>
          <p:cNvPr id="6" name="Title 1"/>
          <p:cNvSpPr txBox="1">
            <a:spLocks/>
          </p:cNvSpPr>
          <p:nvPr/>
        </p:nvSpPr>
        <p:spPr>
          <a:xfrm>
            <a:off x="0" y="-5195"/>
            <a:ext cx="9143999" cy="11256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lumMod val="20000"/>
                    <a:lumOff val="80000"/>
                  </a:schemeClr>
                </a:solidFill>
              </a:rPr>
              <a:t>Option 7A – Renderings</a:t>
            </a:r>
            <a:endParaRPr lang="en-US" sz="4000" dirty="0">
              <a:solidFill>
                <a:schemeClr val="accent1">
                  <a:lumMod val="20000"/>
                  <a:lumOff val="80000"/>
                </a:schemeClr>
              </a:solidFill>
            </a:endParaRPr>
          </a:p>
        </p:txBody>
      </p:sp>
      <p:pic>
        <p:nvPicPr>
          <p:cNvPr id="7" name="Picture 6"/>
          <p:cNvPicPr>
            <a:picLocks noChangeAspect="1"/>
          </p:cNvPicPr>
          <p:nvPr/>
        </p:nvPicPr>
        <p:blipFill>
          <a:blip r:embed="rId3"/>
          <a:stretch>
            <a:fillRect/>
          </a:stretch>
        </p:blipFill>
        <p:spPr>
          <a:xfrm>
            <a:off x="685800" y="4026558"/>
            <a:ext cx="7512698" cy="2329792"/>
          </a:xfrm>
          <a:prstGeom prst="rect">
            <a:avLst/>
          </a:prstGeom>
        </p:spPr>
      </p:pic>
      <p:sp>
        <p:nvSpPr>
          <p:cNvPr id="9" name="TextBox 8"/>
          <p:cNvSpPr txBox="1"/>
          <p:nvPr/>
        </p:nvSpPr>
        <p:spPr>
          <a:xfrm>
            <a:off x="3200400" y="3647928"/>
            <a:ext cx="2675343" cy="307777"/>
          </a:xfrm>
          <a:prstGeom prst="rect">
            <a:avLst/>
          </a:prstGeom>
          <a:noFill/>
        </p:spPr>
        <p:txBody>
          <a:bodyPr wrap="square" rtlCol="0">
            <a:spAutoFit/>
          </a:bodyPr>
          <a:lstStyle/>
          <a:p>
            <a:pPr algn="ctr"/>
            <a:r>
              <a:rPr lang="en-US" sz="1400" b="1" dirty="0" smtClean="0"/>
              <a:t>View from the Southeast</a:t>
            </a:r>
            <a:endParaRPr lang="en-US" sz="1400" b="1" dirty="0"/>
          </a:p>
        </p:txBody>
      </p:sp>
      <p:sp>
        <p:nvSpPr>
          <p:cNvPr id="10" name="TextBox 9"/>
          <p:cNvSpPr txBox="1"/>
          <p:nvPr/>
        </p:nvSpPr>
        <p:spPr>
          <a:xfrm>
            <a:off x="3104477" y="6385024"/>
            <a:ext cx="2675343" cy="307777"/>
          </a:xfrm>
          <a:prstGeom prst="rect">
            <a:avLst/>
          </a:prstGeom>
          <a:noFill/>
        </p:spPr>
        <p:txBody>
          <a:bodyPr wrap="square" rtlCol="0">
            <a:spAutoFit/>
          </a:bodyPr>
          <a:lstStyle/>
          <a:p>
            <a:pPr algn="ctr"/>
            <a:r>
              <a:rPr lang="en-US" sz="1400" b="1" dirty="0" smtClean="0"/>
              <a:t>View from the Southwest</a:t>
            </a:r>
            <a:endParaRPr lang="en-US" sz="1400" b="1" dirty="0"/>
          </a:p>
        </p:txBody>
      </p:sp>
    </p:spTree>
    <p:extLst>
      <p:ext uri="{BB962C8B-B14F-4D97-AF65-F5344CB8AC3E}">
        <p14:creationId xmlns:p14="http://schemas.microsoft.com/office/powerpoint/2010/main" val="309017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43400"/>
          </a:xfrm>
        </p:spPr>
        <p:txBody>
          <a:bodyPr>
            <a:noAutofit/>
          </a:bodyPr>
          <a:lstStyle/>
          <a:p>
            <a:r>
              <a:rPr lang="en-US" sz="2000" dirty="0" smtClean="0"/>
              <a:t>Formed by Board of Selectmen in December 2013</a:t>
            </a:r>
          </a:p>
          <a:p>
            <a:endParaRPr lang="en-US" sz="2000" dirty="0" smtClean="0"/>
          </a:p>
          <a:p>
            <a:r>
              <a:rPr lang="en-US" sz="2000" dirty="0"/>
              <a:t>Key Elements of Committee Charge</a:t>
            </a:r>
          </a:p>
          <a:p>
            <a:pPr marL="0" indent="0">
              <a:buNone/>
            </a:pPr>
            <a:endParaRPr lang="en-US" sz="1000" dirty="0"/>
          </a:p>
          <a:p>
            <a:pPr lvl="1"/>
            <a:r>
              <a:rPr lang="en-US" sz="2000" dirty="0"/>
              <a:t>Review and recommend options and manage the repair of the Penfield Pavilion.</a:t>
            </a:r>
          </a:p>
          <a:p>
            <a:pPr lvl="1"/>
            <a:r>
              <a:rPr lang="en-US" sz="2000" dirty="0"/>
              <a:t>Be guided by engineering analysis, coastal and geotechnical engineering reports, FEMA standards, flood </a:t>
            </a:r>
            <a:r>
              <a:rPr lang="en-US" sz="2000" dirty="0" smtClean="0"/>
              <a:t>mitigation, technical reports.</a:t>
            </a:r>
          </a:p>
          <a:p>
            <a:pPr lvl="1"/>
            <a:r>
              <a:rPr lang="en-US" sz="2000" dirty="0" smtClean="0"/>
              <a:t>Be guided by public comment and neighborhood concerns.</a:t>
            </a:r>
          </a:p>
          <a:p>
            <a:pPr lvl="1"/>
            <a:r>
              <a:rPr lang="en-US" sz="2000" dirty="0" smtClean="0"/>
              <a:t>In </a:t>
            </a:r>
            <a:r>
              <a:rPr lang="en-US" sz="2000" dirty="0"/>
              <a:t>evaluating options consider, minimizing ongoing maintenance, incorporating “green” initiatives and “time tested” design features.</a:t>
            </a:r>
          </a:p>
          <a:p>
            <a:pPr lvl="1"/>
            <a:r>
              <a:rPr lang="en-US" sz="2000" dirty="0"/>
              <a:t>Maximize opportunities for FEMA reimbursement. </a:t>
            </a:r>
          </a:p>
          <a:p>
            <a:pPr lvl="1"/>
            <a:r>
              <a:rPr lang="en-US" sz="2000" dirty="0"/>
              <a:t>Consider and integrate any flood mitigation measures.                                            </a:t>
            </a:r>
          </a:p>
        </p:txBody>
      </p:sp>
      <p:sp>
        <p:nvSpPr>
          <p:cNvPr id="4" name="Slide Number Placeholder 3"/>
          <p:cNvSpPr>
            <a:spLocks noGrp="1"/>
          </p:cNvSpPr>
          <p:nvPr>
            <p:ph type="sldNum" sz="quarter" idx="12"/>
          </p:nvPr>
        </p:nvSpPr>
        <p:spPr/>
        <p:txBody>
          <a:bodyPr/>
          <a:lstStyle/>
          <a:p>
            <a:fld id="{FDC8361B-C258-46C2-A5FD-5F736782BE5B}" type="slidenum">
              <a:rPr lang="en-US" smtClean="0"/>
              <a:t>3</a:t>
            </a:fld>
            <a:endParaRPr lang="en-US" dirty="0"/>
          </a:p>
        </p:txBody>
      </p:sp>
      <p:sp>
        <p:nvSpPr>
          <p:cNvPr id="6" name="Title 1"/>
          <p:cNvSpPr>
            <a:spLocks noGrp="1"/>
          </p:cNvSpPr>
          <p:nvPr>
            <p:ph type="title"/>
          </p:nvPr>
        </p:nvSpPr>
        <p:spPr>
          <a:xfrm>
            <a:off x="0" y="0"/>
            <a:ext cx="9144000" cy="1143000"/>
          </a:xfrm>
          <a:effectLst/>
        </p:spPr>
        <p:txBody>
          <a:bodyPr>
            <a:normAutofit/>
          </a:bodyPr>
          <a:lstStyle/>
          <a:p>
            <a:r>
              <a:rPr lang="en-US" sz="4000" dirty="0" smtClean="0">
                <a:solidFill>
                  <a:schemeClr val="accent1">
                    <a:lumMod val="20000"/>
                    <a:lumOff val="80000"/>
                  </a:schemeClr>
                </a:solidFill>
              </a:rPr>
              <a:t>Penfield Building Committee</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3135053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C8361B-C258-46C2-A5FD-5F736782BE5B}" type="slidenum">
              <a:rPr lang="en-US" smtClean="0"/>
              <a:t>30</a:t>
            </a:fld>
            <a:endParaRPr lang="en-US" dirty="0"/>
          </a:p>
        </p:txBody>
      </p:sp>
      <p:pic>
        <p:nvPicPr>
          <p:cNvPr id="5" name="Picture 4"/>
          <p:cNvPicPr>
            <a:picLocks noChangeAspect="1"/>
          </p:cNvPicPr>
          <p:nvPr/>
        </p:nvPicPr>
        <p:blipFill>
          <a:blip r:embed="rId2"/>
          <a:stretch>
            <a:fillRect/>
          </a:stretch>
        </p:blipFill>
        <p:spPr>
          <a:xfrm>
            <a:off x="152401" y="1828800"/>
            <a:ext cx="8816580" cy="2667000"/>
          </a:xfrm>
          <a:prstGeom prst="rect">
            <a:avLst/>
          </a:prstGeom>
        </p:spPr>
      </p:pic>
      <p:sp>
        <p:nvSpPr>
          <p:cNvPr id="7" name="TextBox 6"/>
          <p:cNvSpPr txBox="1"/>
          <p:nvPr/>
        </p:nvSpPr>
        <p:spPr>
          <a:xfrm>
            <a:off x="3223019" y="4572000"/>
            <a:ext cx="2675343" cy="307777"/>
          </a:xfrm>
          <a:prstGeom prst="rect">
            <a:avLst/>
          </a:prstGeom>
          <a:noFill/>
        </p:spPr>
        <p:txBody>
          <a:bodyPr wrap="square" rtlCol="0">
            <a:spAutoFit/>
          </a:bodyPr>
          <a:lstStyle/>
          <a:p>
            <a:pPr algn="ctr"/>
            <a:r>
              <a:rPr lang="en-US" sz="1400" b="1" dirty="0" smtClean="0"/>
              <a:t>View from the Northwest</a:t>
            </a:r>
            <a:endParaRPr lang="en-US" sz="1400" b="1" dirty="0"/>
          </a:p>
        </p:txBody>
      </p:sp>
      <p:sp>
        <p:nvSpPr>
          <p:cNvPr id="8" name="Title 1"/>
          <p:cNvSpPr txBox="1">
            <a:spLocks/>
          </p:cNvSpPr>
          <p:nvPr/>
        </p:nvSpPr>
        <p:spPr>
          <a:xfrm>
            <a:off x="0" y="-5195"/>
            <a:ext cx="9143999" cy="11256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lumMod val="20000"/>
                    <a:lumOff val="80000"/>
                  </a:schemeClr>
                </a:solidFill>
              </a:rPr>
              <a:t>Option 7A – Renderings</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14746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90"/>
            <a:ext cx="9144000" cy="1149790"/>
          </a:xfrm>
        </p:spPr>
        <p:txBody>
          <a:bodyPr>
            <a:normAutofit/>
          </a:bodyPr>
          <a:lstStyle/>
          <a:p>
            <a:r>
              <a:rPr lang="en-US" sz="4000" dirty="0">
                <a:solidFill>
                  <a:schemeClr val="accent1">
                    <a:lumMod val="20000"/>
                    <a:lumOff val="80000"/>
                  </a:schemeClr>
                </a:solidFill>
              </a:rPr>
              <a:t>Tropical</a:t>
            </a:r>
            <a:r>
              <a:rPr lang="en-US" sz="4000" dirty="0" smtClean="0">
                <a:solidFill>
                  <a:schemeClr val="tx1"/>
                </a:solidFill>
              </a:rPr>
              <a:t> </a:t>
            </a:r>
            <a:r>
              <a:rPr lang="en-US" sz="4000" dirty="0">
                <a:solidFill>
                  <a:schemeClr val="accent1">
                    <a:lumMod val="20000"/>
                    <a:lumOff val="80000"/>
                  </a:schemeClr>
                </a:solidFill>
              </a:rPr>
              <a:t>Storm</a:t>
            </a:r>
            <a:r>
              <a:rPr lang="en-US" sz="4000" dirty="0" smtClean="0">
                <a:solidFill>
                  <a:schemeClr val="tx1"/>
                </a:solidFill>
              </a:rPr>
              <a:t> </a:t>
            </a:r>
            <a:r>
              <a:rPr lang="en-US" sz="4000" dirty="0">
                <a:solidFill>
                  <a:schemeClr val="accent1">
                    <a:lumMod val="20000"/>
                    <a:lumOff val="80000"/>
                  </a:schemeClr>
                </a:solidFill>
              </a:rPr>
              <a:t>Irene</a:t>
            </a:r>
            <a:r>
              <a:rPr lang="en-US" sz="4000" dirty="0" smtClean="0">
                <a:solidFill>
                  <a:schemeClr val="tx1"/>
                </a:solidFill>
              </a:rPr>
              <a:t> </a:t>
            </a:r>
            <a:r>
              <a:rPr lang="en-US" sz="4000" dirty="0">
                <a:solidFill>
                  <a:schemeClr val="accent1">
                    <a:lumMod val="20000"/>
                    <a:lumOff val="80000"/>
                  </a:schemeClr>
                </a:solidFill>
              </a:rPr>
              <a:t>- 2011</a:t>
            </a:r>
          </a:p>
        </p:txBody>
      </p:sp>
      <p:sp>
        <p:nvSpPr>
          <p:cNvPr id="4" name="Slide Number Placeholder 3"/>
          <p:cNvSpPr>
            <a:spLocks noGrp="1"/>
          </p:cNvSpPr>
          <p:nvPr>
            <p:ph type="sldNum" sz="quarter" idx="12"/>
          </p:nvPr>
        </p:nvSpPr>
        <p:spPr/>
        <p:txBody>
          <a:bodyPr/>
          <a:lstStyle/>
          <a:p>
            <a:fld id="{FDC8361B-C258-46C2-A5FD-5F736782BE5B}" type="slidenum">
              <a:rPr lang="en-US" smtClean="0"/>
              <a:t>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83" y="1779587"/>
            <a:ext cx="4332817" cy="3249613"/>
          </a:xfrm>
          <a:prstGeom prst="rect">
            <a:avLst/>
          </a:prstGeom>
        </p:spPr>
      </p:pic>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8783" y="1692244"/>
            <a:ext cx="4332817" cy="3249613"/>
          </a:xfrm>
          <a:prstGeom prst="rect">
            <a:avLst/>
          </a:prstGeom>
        </p:spPr>
      </p:pic>
      <p:sp>
        <p:nvSpPr>
          <p:cNvPr id="3" name="TextBox 2"/>
          <p:cNvSpPr txBox="1"/>
          <p:nvPr/>
        </p:nvSpPr>
        <p:spPr>
          <a:xfrm>
            <a:off x="1752600" y="5125244"/>
            <a:ext cx="5638800" cy="1107996"/>
          </a:xfrm>
          <a:prstGeom prst="rect">
            <a:avLst/>
          </a:prstGeom>
          <a:noFill/>
        </p:spPr>
        <p:txBody>
          <a:bodyPr wrap="square" rtlCol="0">
            <a:spAutoFit/>
          </a:bodyPr>
          <a:lstStyle/>
          <a:p>
            <a:pPr marL="0" lvl="1" algn="ctr"/>
            <a:r>
              <a:rPr lang="en-US" sz="2400" dirty="0"/>
              <a:t>High winds/astronomical high tides; </a:t>
            </a:r>
            <a:endParaRPr lang="en-US" sz="2400" dirty="0" smtClean="0"/>
          </a:p>
          <a:p>
            <a:pPr marL="0" lvl="1" algn="ctr"/>
            <a:r>
              <a:rPr lang="en-US" sz="2400" dirty="0" smtClean="0"/>
              <a:t>Storm </a:t>
            </a:r>
            <a:r>
              <a:rPr lang="en-US" sz="2400" dirty="0"/>
              <a:t>surge but low wave energy</a:t>
            </a:r>
          </a:p>
          <a:p>
            <a:pPr algn="ctr"/>
            <a:endParaRPr lang="en-US" dirty="0"/>
          </a:p>
        </p:txBody>
      </p:sp>
    </p:spTree>
    <p:extLst>
      <p:ext uri="{BB962C8B-B14F-4D97-AF65-F5344CB8AC3E}">
        <p14:creationId xmlns:p14="http://schemas.microsoft.com/office/powerpoint/2010/main" val="4209276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C8361B-C258-46C2-A5FD-5F736782BE5B}" type="slidenum">
              <a:rPr lang="en-US" smtClean="0"/>
              <a:t>5</a:t>
            </a:fld>
            <a:endParaRPr lang="en-US"/>
          </a:p>
        </p:txBody>
      </p:sp>
      <p:pic>
        <p:nvPicPr>
          <p:cNvPr id="6"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975519"/>
            <a:ext cx="4084108" cy="30630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492" y="975519"/>
            <a:ext cx="4084108" cy="306308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92" y="4191000"/>
            <a:ext cx="2864908" cy="2148681"/>
          </a:xfrm>
          <a:prstGeom prst="rect">
            <a:avLst/>
          </a:prstGeom>
        </p:spPr>
      </p:pic>
      <p:sp>
        <p:nvSpPr>
          <p:cNvPr id="3" name="TextBox 2"/>
          <p:cNvSpPr txBox="1"/>
          <p:nvPr/>
        </p:nvSpPr>
        <p:spPr>
          <a:xfrm>
            <a:off x="3575143" y="4322921"/>
            <a:ext cx="5111657" cy="2215991"/>
          </a:xfrm>
          <a:prstGeom prst="rect">
            <a:avLst/>
          </a:prstGeom>
          <a:noFill/>
        </p:spPr>
        <p:txBody>
          <a:bodyPr wrap="square" rtlCol="0">
            <a:spAutoFit/>
          </a:bodyPr>
          <a:lstStyle/>
          <a:p>
            <a:pPr lvl="1"/>
            <a:r>
              <a:rPr lang="en-US" sz="2400" u="sng" dirty="0"/>
              <a:t>Impact to the Pavilion</a:t>
            </a:r>
          </a:p>
          <a:p>
            <a:pPr marL="1200150" lvl="2" indent="-285750">
              <a:buFont typeface="Arial" panose="020B0604020202020204" pitchFamily="34" charset="0"/>
              <a:buChar char="•"/>
            </a:pPr>
            <a:r>
              <a:rPr lang="en-US" sz="2400" dirty="0"/>
              <a:t>Erosion of sands underneath the building</a:t>
            </a:r>
          </a:p>
          <a:p>
            <a:pPr marL="1200150" lvl="2" indent="-285750">
              <a:buFont typeface="Arial" panose="020B0604020202020204" pitchFamily="34" charset="0"/>
              <a:buChar char="•"/>
            </a:pPr>
            <a:r>
              <a:rPr lang="en-US" sz="2400" dirty="0"/>
              <a:t>Several footings undermined</a:t>
            </a:r>
          </a:p>
          <a:p>
            <a:pPr marL="1200150" lvl="2" indent="-285750">
              <a:buFont typeface="Arial" panose="020B0604020202020204" pitchFamily="34" charset="0"/>
              <a:buChar char="•"/>
            </a:pPr>
            <a:r>
              <a:rPr lang="en-US" sz="2400" dirty="0"/>
              <a:t>Front entrance porch settled</a:t>
            </a:r>
          </a:p>
          <a:p>
            <a:endParaRPr lang="en-US" dirty="0"/>
          </a:p>
        </p:txBody>
      </p:sp>
      <p:sp>
        <p:nvSpPr>
          <p:cNvPr id="9" name="Title 1"/>
          <p:cNvSpPr>
            <a:spLocks noGrp="1"/>
          </p:cNvSpPr>
          <p:nvPr>
            <p:ph type="title"/>
          </p:nvPr>
        </p:nvSpPr>
        <p:spPr>
          <a:xfrm>
            <a:off x="0" y="-6790"/>
            <a:ext cx="9144000" cy="1149790"/>
          </a:xfrm>
        </p:spPr>
        <p:txBody>
          <a:bodyPr>
            <a:normAutofit/>
          </a:bodyPr>
          <a:lstStyle/>
          <a:p>
            <a:r>
              <a:rPr lang="en-US" sz="4000" dirty="0">
                <a:solidFill>
                  <a:schemeClr val="accent1">
                    <a:lumMod val="20000"/>
                    <a:lumOff val="80000"/>
                  </a:schemeClr>
                </a:solidFill>
              </a:rPr>
              <a:t>Tropical</a:t>
            </a:r>
            <a:r>
              <a:rPr lang="en-US" sz="4000" dirty="0" smtClean="0">
                <a:solidFill>
                  <a:schemeClr val="tx1"/>
                </a:solidFill>
              </a:rPr>
              <a:t> </a:t>
            </a:r>
            <a:r>
              <a:rPr lang="en-US" sz="4000" dirty="0">
                <a:solidFill>
                  <a:schemeClr val="accent1">
                    <a:lumMod val="20000"/>
                    <a:lumOff val="80000"/>
                  </a:schemeClr>
                </a:solidFill>
              </a:rPr>
              <a:t>Storm</a:t>
            </a:r>
            <a:r>
              <a:rPr lang="en-US" sz="4000" dirty="0" smtClean="0">
                <a:solidFill>
                  <a:schemeClr val="tx1"/>
                </a:solidFill>
              </a:rPr>
              <a:t> </a:t>
            </a:r>
            <a:r>
              <a:rPr lang="en-US" sz="4000" dirty="0">
                <a:solidFill>
                  <a:schemeClr val="accent1">
                    <a:lumMod val="20000"/>
                    <a:lumOff val="80000"/>
                  </a:schemeClr>
                </a:solidFill>
              </a:rPr>
              <a:t>Irene</a:t>
            </a:r>
            <a:r>
              <a:rPr lang="en-US" sz="4000" dirty="0" smtClean="0">
                <a:solidFill>
                  <a:schemeClr val="tx1"/>
                </a:solidFill>
              </a:rPr>
              <a:t> </a:t>
            </a:r>
            <a:r>
              <a:rPr lang="en-US" sz="4000" dirty="0">
                <a:solidFill>
                  <a:schemeClr val="accent1">
                    <a:lumMod val="20000"/>
                    <a:lumOff val="80000"/>
                  </a:schemeClr>
                </a:solidFill>
              </a:rPr>
              <a:t>- 2011</a:t>
            </a:r>
          </a:p>
        </p:txBody>
      </p:sp>
    </p:spTree>
    <p:extLst>
      <p:ext uri="{BB962C8B-B14F-4D97-AF65-F5344CB8AC3E}">
        <p14:creationId xmlns:p14="http://schemas.microsoft.com/office/powerpoint/2010/main" val="2171497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sz="4000" dirty="0">
                <a:solidFill>
                  <a:schemeClr val="accent1">
                    <a:lumMod val="20000"/>
                    <a:lumOff val="80000"/>
                  </a:schemeClr>
                </a:solidFill>
              </a:rPr>
              <a:t>Irene Restoration</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987" y="3573244"/>
            <a:ext cx="3043515" cy="2768262"/>
          </a:xfrm>
        </p:spPr>
      </p:pic>
      <p:sp>
        <p:nvSpPr>
          <p:cNvPr id="4" name="Slide Number Placeholder 3"/>
          <p:cNvSpPr>
            <a:spLocks noGrp="1"/>
          </p:cNvSpPr>
          <p:nvPr>
            <p:ph type="sldNum" sz="quarter" idx="12"/>
          </p:nvPr>
        </p:nvSpPr>
        <p:spPr/>
        <p:txBody>
          <a:bodyPr/>
          <a:lstStyle/>
          <a:p>
            <a:fld id="{FDC8361B-C258-46C2-A5FD-5F736782BE5B}" type="slidenum">
              <a:rPr lang="en-US" smtClean="0"/>
              <a:t>6</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87" y="920063"/>
            <a:ext cx="3327400" cy="2495550"/>
          </a:xfrm>
          <a:prstGeom prst="rect">
            <a:avLst/>
          </a:prstGeom>
        </p:spPr>
      </p:pic>
      <p:sp>
        <p:nvSpPr>
          <p:cNvPr id="3" name="TextBox 2"/>
          <p:cNvSpPr txBox="1"/>
          <p:nvPr/>
        </p:nvSpPr>
        <p:spPr>
          <a:xfrm>
            <a:off x="3767750" y="894345"/>
            <a:ext cx="5147650" cy="2585323"/>
          </a:xfrm>
          <a:prstGeom prst="rect">
            <a:avLst/>
          </a:prstGeom>
          <a:noFill/>
        </p:spPr>
        <p:txBody>
          <a:bodyPr wrap="square" rtlCol="0">
            <a:spAutoFit/>
          </a:bodyPr>
          <a:lstStyle/>
          <a:p>
            <a:pPr lvl="1"/>
            <a:r>
              <a:rPr lang="en-US" sz="2400" u="sng" dirty="0"/>
              <a:t>Restoration of the </a:t>
            </a:r>
            <a:r>
              <a:rPr lang="en-US" sz="2400" u="sng" dirty="0" smtClean="0"/>
              <a:t>Pavilion Included:</a:t>
            </a:r>
            <a:endParaRPr lang="en-US" sz="2400" u="sng" dirty="0"/>
          </a:p>
          <a:p>
            <a:pPr marL="1200150" lvl="2" indent="-285750">
              <a:buFont typeface="Arial" panose="020B0604020202020204" pitchFamily="34" charset="0"/>
              <a:buChar char="•"/>
            </a:pPr>
            <a:r>
              <a:rPr lang="en-US" sz="2400" dirty="0"/>
              <a:t>Underpinning performed</a:t>
            </a:r>
          </a:p>
          <a:p>
            <a:pPr marL="1200150" lvl="2" indent="-285750">
              <a:buFont typeface="Arial" panose="020B0604020202020204" pitchFamily="34" charset="0"/>
              <a:buChar char="•"/>
            </a:pPr>
            <a:r>
              <a:rPr lang="en-US" sz="2400" dirty="0" smtClean="0"/>
              <a:t>Protective bulkhead designed and constructed</a:t>
            </a:r>
            <a:endParaRPr lang="en-US" sz="2400" dirty="0"/>
          </a:p>
          <a:p>
            <a:pPr marL="1200150" lvl="2" indent="-285750">
              <a:buFont typeface="Arial" panose="020B0604020202020204" pitchFamily="34" charset="0"/>
              <a:buChar char="•"/>
            </a:pPr>
            <a:r>
              <a:rPr lang="en-US" sz="2400" dirty="0"/>
              <a:t>Building </a:t>
            </a:r>
            <a:r>
              <a:rPr lang="en-US" sz="2400" dirty="0" smtClean="0"/>
              <a:t>structure repaired </a:t>
            </a:r>
            <a:r>
              <a:rPr lang="en-US" sz="2400" dirty="0"/>
              <a:t>and </a:t>
            </a:r>
            <a:r>
              <a:rPr lang="en-US" sz="2400" dirty="0" smtClean="0"/>
              <a:t>reopened</a:t>
            </a:r>
          </a:p>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3567970"/>
            <a:ext cx="3048000" cy="2773536"/>
          </a:xfrm>
          <a:prstGeom prst="rect">
            <a:avLst/>
          </a:prstGeom>
        </p:spPr>
      </p:pic>
      <p:sp>
        <p:nvSpPr>
          <p:cNvPr id="10" name="TextBox 9"/>
          <p:cNvSpPr txBox="1"/>
          <p:nvPr/>
        </p:nvSpPr>
        <p:spPr>
          <a:xfrm>
            <a:off x="6185416" y="3404296"/>
            <a:ext cx="2590800"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Certain recommended modifications not completed</a:t>
            </a:r>
            <a:endParaRPr lang="en-US" sz="2400" dirty="0"/>
          </a:p>
          <a:p>
            <a:endParaRPr lang="en-US" dirty="0"/>
          </a:p>
        </p:txBody>
      </p:sp>
    </p:spTree>
    <p:extLst>
      <p:ext uri="{BB962C8B-B14F-4D97-AF65-F5344CB8AC3E}">
        <p14:creationId xmlns:p14="http://schemas.microsoft.com/office/powerpoint/2010/main" val="3982219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9050"/>
          </a:xfrm>
        </p:spPr>
        <p:txBody>
          <a:bodyPr>
            <a:normAutofit/>
          </a:bodyPr>
          <a:lstStyle/>
          <a:p>
            <a:r>
              <a:rPr lang="en-US" sz="4000" dirty="0" smtClean="0">
                <a:solidFill>
                  <a:schemeClr val="accent1">
                    <a:lumMod val="20000"/>
                    <a:lumOff val="80000"/>
                  </a:schemeClr>
                </a:solidFill>
              </a:rPr>
              <a:t>Tropical Storm </a:t>
            </a:r>
            <a:r>
              <a:rPr lang="en-US" sz="4000" dirty="0">
                <a:solidFill>
                  <a:schemeClr val="accent1">
                    <a:lumMod val="20000"/>
                    <a:lumOff val="80000"/>
                  </a:schemeClr>
                </a:solidFill>
              </a:rPr>
              <a:t>Sandy - 2012</a:t>
            </a:r>
          </a:p>
        </p:txBody>
      </p:sp>
      <p:sp>
        <p:nvSpPr>
          <p:cNvPr id="4" name="Slide Number Placeholder 3"/>
          <p:cNvSpPr>
            <a:spLocks noGrp="1"/>
          </p:cNvSpPr>
          <p:nvPr>
            <p:ph type="sldNum" sz="quarter" idx="12"/>
          </p:nvPr>
        </p:nvSpPr>
        <p:spPr/>
        <p:txBody>
          <a:bodyPr/>
          <a:lstStyle/>
          <a:p>
            <a:fld id="{FDC8361B-C258-46C2-A5FD-5F736782BE5B}" type="slidenum">
              <a:rPr lang="en-US" smtClean="0"/>
              <a:t>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890" y="1318736"/>
            <a:ext cx="3665220" cy="2748915"/>
          </a:xfrm>
          <a:prstGeom prst="rect">
            <a:avLst/>
          </a:prstGeom>
        </p:spPr>
      </p:pic>
      <p:sp>
        <p:nvSpPr>
          <p:cNvPr id="9" name="Rectangle 8"/>
          <p:cNvSpPr/>
          <p:nvPr/>
        </p:nvSpPr>
        <p:spPr>
          <a:xfrm>
            <a:off x="4274820" y="5052536"/>
            <a:ext cx="4572000" cy="646331"/>
          </a:xfrm>
          <a:prstGeom prst="rect">
            <a:avLst/>
          </a:prstGeom>
        </p:spPr>
        <p:txBody>
          <a:bodyPr>
            <a:spAutoFit/>
          </a:bodyPr>
          <a:lstStyle/>
          <a:p>
            <a:endParaRPr lang="en-US" dirty="0" smtClean="0"/>
          </a:p>
          <a:p>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00" t="18986" r="23412" b="35810"/>
          <a:stretch/>
        </p:blipFill>
        <p:spPr bwMode="auto">
          <a:xfrm>
            <a:off x="300273" y="3924940"/>
            <a:ext cx="4648200" cy="209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02" t="21976" r="20437" b="26002"/>
          <a:stretch/>
        </p:blipFill>
        <p:spPr bwMode="auto">
          <a:xfrm>
            <a:off x="304800" y="1318736"/>
            <a:ext cx="4648200" cy="238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76658" y="4295444"/>
            <a:ext cx="3704452" cy="1846659"/>
          </a:xfrm>
          <a:prstGeom prst="rect">
            <a:avLst/>
          </a:prstGeom>
          <a:noFill/>
        </p:spPr>
        <p:txBody>
          <a:bodyPr wrap="square" rtlCol="0">
            <a:spAutoFit/>
          </a:bodyPr>
          <a:lstStyle/>
          <a:p>
            <a:pPr marL="0" lvl="1"/>
            <a:r>
              <a:rPr lang="en-US" sz="2400" dirty="0"/>
              <a:t>Category 2 Hurricane downgraded to a post-tropical cyclone.   High winds and storm surge.</a:t>
            </a:r>
          </a:p>
          <a:p>
            <a:endParaRPr lang="en-US" dirty="0"/>
          </a:p>
        </p:txBody>
      </p:sp>
    </p:spTree>
    <p:extLst>
      <p:ext uri="{BB962C8B-B14F-4D97-AF65-F5344CB8AC3E}">
        <p14:creationId xmlns:p14="http://schemas.microsoft.com/office/powerpoint/2010/main" val="388565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1143000"/>
          </a:xfrm>
        </p:spPr>
        <p:txBody>
          <a:bodyPr>
            <a:normAutofit/>
          </a:bodyPr>
          <a:lstStyle/>
          <a:p>
            <a:r>
              <a:rPr lang="en-US" sz="4000" dirty="0" smtClean="0">
                <a:solidFill>
                  <a:schemeClr val="accent1">
                    <a:lumMod val="20000"/>
                    <a:lumOff val="80000"/>
                  </a:schemeClr>
                </a:solidFill>
              </a:rPr>
              <a:t>Tropical Storm Sandy </a:t>
            </a:r>
            <a:r>
              <a:rPr lang="en-US" sz="4000" dirty="0">
                <a:solidFill>
                  <a:schemeClr val="accent1">
                    <a:lumMod val="20000"/>
                    <a:lumOff val="80000"/>
                  </a:schemeClr>
                </a:solidFill>
              </a:rPr>
              <a:t>Damage</a:t>
            </a:r>
          </a:p>
        </p:txBody>
      </p:sp>
      <p:sp>
        <p:nvSpPr>
          <p:cNvPr id="4" name="Slide Number Placeholder 3"/>
          <p:cNvSpPr>
            <a:spLocks noGrp="1"/>
          </p:cNvSpPr>
          <p:nvPr>
            <p:ph type="sldNum" sz="quarter" idx="12"/>
          </p:nvPr>
        </p:nvSpPr>
        <p:spPr/>
        <p:txBody>
          <a:bodyPr/>
          <a:lstStyle/>
          <a:p>
            <a:fld id="{FDC8361B-C258-46C2-A5FD-5F736782BE5B}" type="slidenum">
              <a:rPr lang="en-US" smtClean="0"/>
              <a:t>8</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085850"/>
            <a:ext cx="3581400" cy="2466781"/>
          </a:xfrm>
          <a:prstGeom prst="rect">
            <a:avLst/>
          </a:prstGeom>
        </p:spPr>
      </p:pic>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3000" contrast="44000"/>
                    </a14:imgEffect>
                  </a14:imgLayer>
                </a14:imgProps>
              </a:ext>
              <a:ext uri="{28A0092B-C50C-407E-A947-70E740481C1C}">
                <a14:useLocalDpi xmlns:a14="http://schemas.microsoft.com/office/drawing/2010/main" val="0"/>
              </a:ext>
            </a:extLst>
          </a:blip>
          <a:stretch>
            <a:fillRect/>
          </a:stretch>
        </p:blipFill>
        <p:spPr>
          <a:xfrm>
            <a:off x="685800" y="3657600"/>
            <a:ext cx="3581400" cy="2686050"/>
          </a:xfrm>
          <a:prstGeom prst="rect">
            <a:avLst/>
          </a:prstGeom>
        </p:spPr>
      </p:pic>
      <p:sp>
        <p:nvSpPr>
          <p:cNvPr id="3" name="TextBox 2"/>
          <p:cNvSpPr txBox="1"/>
          <p:nvPr/>
        </p:nvSpPr>
        <p:spPr>
          <a:xfrm>
            <a:off x="4419600" y="1079814"/>
            <a:ext cx="4267200" cy="5539978"/>
          </a:xfrm>
          <a:prstGeom prst="rect">
            <a:avLst/>
          </a:prstGeom>
          <a:noFill/>
        </p:spPr>
        <p:txBody>
          <a:bodyPr wrap="square" rtlCol="0">
            <a:spAutoFit/>
          </a:bodyPr>
          <a:lstStyle/>
          <a:p>
            <a:r>
              <a:rPr lang="en-US" sz="2400" u="sng" dirty="0"/>
              <a:t>Impact to the Pavilion</a:t>
            </a:r>
          </a:p>
          <a:p>
            <a:pPr marL="742950" lvl="1" indent="-285750">
              <a:buFont typeface="Arial" panose="020B0604020202020204" pitchFamily="34" charset="0"/>
              <a:buChar char="•"/>
            </a:pPr>
            <a:r>
              <a:rPr lang="en-US" sz="2400" dirty="0"/>
              <a:t>Existing </a:t>
            </a:r>
            <a:r>
              <a:rPr lang="en-US" sz="2400" dirty="0" smtClean="0"/>
              <a:t>spread </a:t>
            </a:r>
            <a:r>
              <a:rPr lang="en-US" sz="2400" dirty="0"/>
              <a:t>footings performed poorly</a:t>
            </a:r>
          </a:p>
          <a:p>
            <a:pPr marL="742950" lvl="1" indent="-285750">
              <a:buFont typeface="Arial" panose="020B0604020202020204" pitchFamily="34" charset="0"/>
              <a:buChar char="•"/>
            </a:pPr>
            <a:r>
              <a:rPr lang="en-US" sz="2400" dirty="0"/>
              <a:t>Loss of </a:t>
            </a:r>
            <a:r>
              <a:rPr lang="en-US" sz="2400" dirty="0" smtClean="0"/>
              <a:t>beach</a:t>
            </a:r>
          </a:p>
          <a:p>
            <a:pPr marL="742950" lvl="1" indent="-285750">
              <a:buFont typeface="Arial" panose="020B0604020202020204" pitchFamily="34" charset="0"/>
              <a:buChar char="•"/>
            </a:pPr>
            <a:r>
              <a:rPr lang="en-US" sz="2400" dirty="0" smtClean="0"/>
              <a:t>Sand behind bulkhead liquefied</a:t>
            </a:r>
            <a:endParaRPr lang="en-US" sz="2400" dirty="0"/>
          </a:p>
          <a:p>
            <a:pPr marL="742950" lvl="1" indent="-285750">
              <a:buFont typeface="Arial" panose="020B0604020202020204" pitchFamily="34" charset="0"/>
              <a:buChar char="•"/>
            </a:pPr>
            <a:r>
              <a:rPr lang="en-US" sz="2400" dirty="0"/>
              <a:t>Sands </a:t>
            </a:r>
            <a:r>
              <a:rPr lang="en-US" sz="2400" dirty="0" smtClean="0"/>
              <a:t>surrounding and under footings eroded/scoured</a:t>
            </a:r>
            <a:endParaRPr lang="en-US" sz="2400" dirty="0"/>
          </a:p>
          <a:p>
            <a:pPr marL="742950" lvl="1" indent="-285750">
              <a:buFont typeface="Arial" panose="020B0604020202020204" pitchFamily="34" charset="0"/>
              <a:buChar char="•"/>
            </a:pPr>
            <a:r>
              <a:rPr lang="en-US" sz="2400" dirty="0" smtClean="0"/>
              <a:t>Existing bulkhead opening </a:t>
            </a:r>
            <a:r>
              <a:rPr lang="en-US" sz="2400" dirty="0"/>
              <a:t>provided a convenient </a:t>
            </a:r>
            <a:r>
              <a:rPr lang="en-US" sz="2400" dirty="0" smtClean="0"/>
              <a:t>channel for </a:t>
            </a:r>
            <a:r>
              <a:rPr lang="en-US" sz="2400" dirty="0"/>
              <a:t>sand transport and funneled flood waters – increasing velocity</a:t>
            </a:r>
          </a:p>
          <a:p>
            <a:endParaRPr lang="en-US" dirty="0"/>
          </a:p>
        </p:txBody>
      </p:sp>
    </p:spTree>
    <p:extLst>
      <p:ext uri="{BB962C8B-B14F-4D97-AF65-F5344CB8AC3E}">
        <p14:creationId xmlns:p14="http://schemas.microsoft.com/office/powerpoint/2010/main" val="1052325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9050"/>
            <a:ext cx="9144000" cy="1143000"/>
          </a:xfrm>
        </p:spPr>
        <p:txBody>
          <a:bodyPr>
            <a:normAutofit/>
          </a:bodyPr>
          <a:lstStyle/>
          <a:p>
            <a:r>
              <a:rPr lang="en-US" sz="4000" dirty="0" smtClean="0">
                <a:solidFill>
                  <a:schemeClr val="accent1">
                    <a:lumMod val="20000"/>
                    <a:lumOff val="80000"/>
                  </a:schemeClr>
                </a:solidFill>
              </a:rPr>
              <a:t>Tropical Storm Sandy </a:t>
            </a:r>
            <a:r>
              <a:rPr lang="en-US" sz="4000" dirty="0">
                <a:solidFill>
                  <a:schemeClr val="accent1">
                    <a:lumMod val="20000"/>
                    <a:lumOff val="80000"/>
                  </a:schemeClr>
                </a:solidFill>
              </a:rPr>
              <a:t>Damage</a:t>
            </a:r>
          </a:p>
        </p:txBody>
      </p:sp>
      <p:sp>
        <p:nvSpPr>
          <p:cNvPr id="4" name="Slide Number Placeholder 3"/>
          <p:cNvSpPr>
            <a:spLocks noGrp="1"/>
          </p:cNvSpPr>
          <p:nvPr>
            <p:ph type="sldNum" sz="quarter" idx="12"/>
          </p:nvPr>
        </p:nvSpPr>
        <p:spPr/>
        <p:txBody>
          <a:bodyPr/>
          <a:lstStyle/>
          <a:p>
            <a:fld id="{FDC8361B-C258-46C2-A5FD-5F736782BE5B}" type="slidenum">
              <a:rPr lang="en-US" smtClean="0"/>
              <a:t>9</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094336"/>
            <a:ext cx="4128884" cy="309666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094336"/>
            <a:ext cx="4128882" cy="3096663"/>
          </a:xfrm>
          <a:prstGeom prst="rect">
            <a:avLst/>
          </a:prstGeom>
        </p:spPr>
      </p:pic>
      <p:sp>
        <p:nvSpPr>
          <p:cNvPr id="3" name="TextBox 2"/>
          <p:cNvSpPr txBox="1"/>
          <p:nvPr/>
        </p:nvSpPr>
        <p:spPr>
          <a:xfrm>
            <a:off x="661784" y="4267200"/>
            <a:ext cx="7720216" cy="2215991"/>
          </a:xfrm>
          <a:prstGeom prst="rect">
            <a:avLst/>
          </a:prstGeom>
          <a:noFill/>
        </p:spPr>
        <p:txBody>
          <a:bodyPr wrap="square" rtlCol="0">
            <a:spAutoFit/>
          </a:bodyPr>
          <a:lstStyle/>
          <a:p>
            <a:pPr lvl="1"/>
            <a:r>
              <a:rPr lang="en-US" sz="2400" u="sng" dirty="0"/>
              <a:t>Impact to the Pavilion</a:t>
            </a:r>
          </a:p>
          <a:p>
            <a:pPr marL="1200150" lvl="2" indent="-285750">
              <a:buFont typeface="Arial" panose="020B0604020202020204" pitchFamily="34" charset="0"/>
              <a:buChar char="•"/>
            </a:pPr>
            <a:r>
              <a:rPr lang="en-US" sz="2400" dirty="0"/>
              <a:t>Foundation settlement</a:t>
            </a:r>
          </a:p>
          <a:p>
            <a:pPr marL="1200150" lvl="2" indent="-285750">
              <a:buFont typeface="Arial" panose="020B0604020202020204" pitchFamily="34" charset="0"/>
              <a:buChar char="•"/>
            </a:pPr>
            <a:r>
              <a:rPr lang="en-US" sz="2400" dirty="0" smtClean="0"/>
              <a:t>Structural </a:t>
            </a:r>
            <a:r>
              <a:rPr lang="en-US" sz="2400" dirty="0"/>
              <a:t>damage</a:t>
            </a:r>
          </a:p>
          <a:p>
            <a:pPr marL="1200150" lvl="2" indent="-285750">
              <a:buFont typeface="Arial" panose="020B0604020202020204" pitchFamily="34" charset="0"/>
              <a:buChar char="•"/>
            </a:pPr>
            <a:r>
              <a:rPr lang="en-US" sz="2400" dirty="0" smtClean="0"/>
              <a:t>Damaged building systems </a:t>
            </a:r>
            <a:r>
              <a:rPr lang="en-US" sz="2400" dirty="0"/>
              <a:t>and finishes</a:t>
            </a:r>
          </a:p>
          <a:p>
            <a:pPr marL="1200150" lvl="2" indent="-285750">
              <a:buFont typeface="Arial" panose="020B0604020202020204" pitchFamily="34" charset="0"/>
              <a:buChar char="•"/>
            </a:pPr>
            <a:r>
              <a:rPr lang="en-US" sz="2400" dirty="0"/>
              <a:t>Building deemed </a:t>
            </a:r>
            <a:r>
              <a:rPr lang="en-US" sz="2400" dirty="0" smtClean="0"/>
              <a:t>unsafe by Town Building officials</a:t>
            </a:r>
            <a:endParaRPr lang="en-US" sz="2400" dirty="0"/>
          </a:p>
          <a:p>
            <a:endParaRPr lang="en-US" dirty="0"/>
          </a:p>
        </p:txBody>
      </p:sp>
    </p:spTree>
    <p:extLst>
      <p:ext uri="{BB962C8B-B14F-4D97-AF65-F5344CB8AC3E}">
        <p14:creationId xmlns:p14="http://schemas.microsoft.com/office/powerpoint/2010/main" val="2487050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2215</TotalTime>
  <Words>1079</Words>
  <Application>Microsoft Office PowerPoint</Application>
  <PresentationFormat>On-screen Show (4:3)</PresentationFormat>
  <Paragraphs>240</Paragraphs>
  <Slides>30</Slides>
  <Notes>4</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Penfield Pavilion Status Report</vt:lpstr>
      <vt:lpstr>PowerPoint Presentation</vt:lpstr>
      <vt:lpstr>Penfield Building Committee</vt:lpstr>
      <vt:lpstr>Tropical Storm Irene - 2011</vt:lpstr>
      <vt:lpstr>Tropical Storm Irene - 2011</vt:lpstr>
      <vt:lpstr>Irene Restoration</vt:lpstr>
      <vt:lpstr>Tropical Storm Sandy - 2012</vt:lpstr>
      <vt:lpstr>Tropical Storm Sandy Damage</vt:lpstr>
      <vt:lpstr>Tropical Storm Sandy Damage</vt:lpstr>
      <vt:lpstr>Post Sandy Investigations and Reports</vt:lpstr>
      <vt:lpstr>2014 Site Protection </vt:lpstr>
      <vt:lpstr>PowerPoint Presentation</vt:lpstr>
      <vt:lpstr>PowerPoint Presentation</vt:lpstr>
      <vt:lpstr>PowerPoint Presentation</vt:lpstr>
      <vt:lpstr>Repair Options</vt:lpstr>
      <vt:lpstr>Background</vt:lpstr>
      <vt:lpstr>Background (cont’d)</vt:lpstr>
      <vt:lpstr>Background (cont’d)</vt:lpstr>
      <vt:lpstr>Background (cont’d)</vt:lpstr>
      <vt:lpstr>Option 7A Repair and Reconstruct  Committee Recommended Approach</vt:lpstr>
      <vt:lpstr>Option 7A Repair and Reconstruct  Committee Recommended Approach (cont’d)</vt:lpstr>
      <vt:lpstr>Partial Demolition</vt:lpstr>
      <vt:lpstr>Move Building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dc:creator>
  <cp:lastModifiedBy>Andrew Graceffa</cp:lastModifiedBy>
  <cp:revision>263</cp:revision>
  <cp:lastPrinted>2014-10-31T15:24:19Z</cp:lastPrinted>
  <dcterms:created xsi:type="dcterms:W3CDTF">2014-08-13T18:45:30Z</dcterms:created>
  <dcterms:modified xsi:type="dcterms:W3CDTF">2015-01-16T15:37:01Z</dcterms:modified>
</cp:coreProperties>
</file>